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314" r:id="rId7"/>
    <p:sldId id="376" r:id="rId8"/>
    <p:sldId id="411" r:id="rId9"/>
    <p:sldId id="260" r:id="rId10"/>
  </p:sldIdLst>
  <p:sldSz cx="12192000" cy="6858000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STE Cécile" initials="CC" lastIdx="11" clrIdx="0">
    <p:extLst>
      <p:ext uri="{19B8F6BF-5375-455C-9EA6-DF929625EA0E}">
        <p15:presenceInfo xmlns:p15="http://schemas.microsoft.com/office/powerpoint/2012/main" userId="S-1-5-21-3741220862-235995929-3866464972-17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59A4D3"/>
    <a:srgbClr val="00539F"/>
    <a:srgbClr val="EC777C"/>
    <a:srgbClr val="FFFFFF"/>
    <a:srgbClr val="ECD200"/>
    <a:srgbClr val="6D1E7E"/>
    <a:srgbClr val="DC002E"/>
    <a:srgbClr val="EA8800"/>
    <a:srgbClr val="E7A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56F6A-8C15-8AB3-3952-D0B8C7C78F57}" v="1" dt="2023-11-24T16:02:23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5" autoAdjust="0"/>
    <p:restoredTop sz="93447" autoAdjust="0"/>
  </p:normalViewPr>
  <p:slideViewPr>
    <p:cSldViewPr>
      <p:cViewPr varScale="1">
        <p:scale>
          <a:sx n="60" d="100"/>
          <a:sy n="60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URCADE Cécile" userId="S::cfourcade@cdg33.fr::782311f9-8345-44f7-bab5-1cff314c0138" providerId="AD" clId="Web-{24A56F6A-8C15-8AB3-3952-D0B8C7C78F57}"/>
    <pc:docChg chg="modSld">
      <pc:chgData name="FOURCADE Cécile" userId="S::cfourcade@cdg33.fr::782311f9-8345-44f7-bab5-1cff314c0138" providerId="AD" clId="Web-{24A56F6A-8C15-8AB3-3952-D0B8C7C78F57}" dt="2023-11-24T16:02:23.301" v="0" actId="1076"/>
      <pc:docMkLst>
        <pc:docMk/>
      </pc:docMkLst>
      <pc:sldChg chg="modSp">
        <pc:chgData name="FOURCADE Cécile" userId="S::cfourcade@cdg33.fr::782311f9-8345-44f7-bab5-1cff314c0138" providerId="AD" clId="Web-{24A56F6A-8C15-8AB3-3952-D0B8C7C78F57}" dt="2023-11-24T16:02:23.301" v="0" actId="1076"/>
        <pc:sldMkLst>
          <pc:docMk/>
          <pc:sldMk cId="0" sldId="260"/>
        </pc:sldMkLst>
        <pc:spChg chg="mod">
          <ac:chgData name="FOURCADE Cécile" userId="S::cfourcade@cdg33.fr::782311f9-8345-44f7-bab5-1cff314c0138" providerId="AD" clId="Web-{24A56F6A-8C15-8AB3-3952-D0B8C7C78F57}" dt="2023-11-24T16:02:23.301" v="0" actId="1076"/>
          <ac:spMkLst>
            <pc:docMk/>
            <pc:sldMk cId="0" sldId="260"/>
            <ac:spMk id="820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1284CF-842B-4CE8-BB60-AE48F3473C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991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6356BE-B84B-4A36-8524-C7E20BD1CB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748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356BE-B84B-4A36-8524-C7E20BD1CB30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63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2B6BC2-49A1-447F-8ED7-0CFEC2F3BF32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52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2B6BC2-49A1-447F-8ED7-0CFEC2F3BF32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973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56791"/>
            <a:ext cx="10363200" cy="19531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Juin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AB832-2388-43DA-B50D-0D44087A143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Juin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F2C63-A4E0-47B3-AE33-6B0A0BB144F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1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7527" y="365125"/>
            <a:ext cx="6724973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Juin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7214A-2449-48C1-8404-424EFAE92D2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34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4435" y="1681163"/>
            <a:ext cx="566420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64904"/>
            <a:ext cx="566420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639486" y="198438"/>
            <a:ext cx="8942916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334435" y="2564907"/>
            <a:ext cx="5659967" cy="356125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F275E-FD40-4B4C-BCD0-ABD0ADF389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758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vec légend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464052" y="987425"/>
            <a:ext cx="7392589" cy="532189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5362" y="1484784"/>
            <a:ext cx="3932767" cy="12241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35362" y="2708920"/>
            <a:ext cx="3932767" cy="36004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DF666-E68E-4D77-A3BE-399C5CB4D33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99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4435" y="1681163"/>
            <a:ext cx="566420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64904"/>
            <a:ext cx="566420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639486" y="198438"/>
            <a:ext cx="8942916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334435" y="2564907"/>
            <a:ext cx="5659967" cy="356125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2022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F275E-FD40-4B4C-BCD0-ABD0ADF389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507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464052" y="987425"/>
            <a:ext cx="7392589" cy="532189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5362" y="1484784"/>
            <a:ext cx="3932767" cy="12241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35362" y="2708920"/>
            <a:ext cx="3932767" cy="36004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Juin 2022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DF666-E68E-4D77-A3BE-399C5CB4D3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53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4435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64904"/>
            <a:ext cx="566420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639485" y="198438"/>
            <a:ext cx="8942916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334434" y="2564905"/>
            <a:ext cx="5659967" cy="3561259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Séances d'information des 9 et 11 octobre 2018</a:t>
            </a: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1762F-29DA-4F80-93A5-59DD44834CA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854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464051" y="987425"/>
            <a:ext cx="7392589" cy="53218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35361" y="1484784"/>
            <a:ext cx="3932767" cy="12241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35361" y="2708920"/>
            <a:ext cx="3932767" cy="3600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Séances d'information des 9 et 11 octobre 2018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47E68-A29F-4120-ADD8-61F0E93311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05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Juin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94498-F8C7-4173-AD13-2ED4B12B200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77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Juin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78912-FB84-472E-AB3C-A74E28B0C16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22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Juin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CE2C8-29A3-4A87-82C6-E7BE1EDB9C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97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65127"/>
            <a:ext cx="9291836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Juin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F275E-FD40-4B4C-BCD0-ABD0ADF389A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17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Juin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61178-07BA-45FA-A4F7-D1D996E9DF9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86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Juin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D294D-8E91-4529-A408-ADB5D2EFD6B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96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Juin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9F465-3568-44BE-AD7A-4559B068470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78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 bwMode="auto"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Juin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DF666-E68E-4D77-A3BE-399C5CB4D33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59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9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1544" y="365127"/>
            <a:ext cx="93622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Juin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378912-FB84-472E-AB3C-A74E28B0C16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73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652" r:id="rId14"/>
    <p:sldLayoutId id="2147483656" r:id="rId15"/>
    <p:sldLayoutId id="2147483725" r:id="rId16"/>
    <p:sldLayoutId id="2147483729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arri&#232;res@cdg33.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hyperlink" Target="https://www.cdg33.fr/wp-content/uploads/ressources/20211206_CDG33_Guide-NET-RH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hyperlink" Target="https://espaceprive.cdg33.fr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10.sv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dg33.fr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0B63D40F-6C66-45E2-CEA9-B43667568A22}"/>
              </a:ext>
            </a:extLst>
          </p:cNvPr>
          <p:cNvSpPr txBox="1"/>
          <p:nvPr/>
        </p:nvSpPr>
        <p:spPr>
          <a:xfrm>
            <a:off x="5592792" y="5589240"/>
            <a:ext cx="6280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iar Dreams" panose="020B0402020204020504" pitchFamily="34" charset="0"/>
              </a:rPr>
              <a:t>Le dossier de l’agent est alimenté par les arrêtés transmis (copies) à l’adresse </a:t>
            </a:r>
            <a:r>
              <a:rPr lang="fr-FR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iar Dreams" panose="020B0402020204020504" pitchFamily="34" charset="0"/>
                <a:hlinkClick r:id="rId3"/>
              </a:rPr>
              <a:t>carrières@cdg33.fr</a:t>
            </a:r>
            <a:r>
              <a:rPr lang="fr-FR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iar Dreams" panose="020B0402020204020504" pitchFamily="34" charset="0"/>
              </a:rPr>
              <a:t> </a:t>
            </a:r>
            <a:endParaRPr lang="fr-FR" sz="20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iar Dreams" panose="020B0402020204020504" pitchFamily="34" charset="0"/>
            </a:endParaRPr>
          </a:p>
          <a:p>
            <a:endParaRPr lang="fr-FR" sz="1600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49C917F-7E25-A67B-2001-0616837372BE}"/>
              </a:ext>
            </a:extLst>
          </p:cNvPr>
          <p:cNvSpPr/>
          <p:nvPr/>
        </p:nvSpPr>
        <p:spPr>
          <a:xfrm>
            <a:off x="8733747" y="128892"/>
            <a:ext cx="3142815" cy="1320978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viar Dreams" panose="020B0402020204020504" pitchFamily="34" charset="0"/>
              </a:rPr>
              <a:t>Je suis une collectivité ou un établissement affilié au Centre de Gestion de la Gironde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3E9CF1A-0001-C1C6-7566-2A34D8B95DA7}"/>
              </a:ext>
            </a:extLst>
          </p:cNvPr>
          <p:cNvSpPr/>
          <p:nvPr/>
        </p:nvSpPr>
        <p:spPr>
          <a:xfrm>
            <a:off x="315436" y="1590081"/>
            <a:ext cx="11561126" cy="1804500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iar Dreams" panose="020B0402020204020504" pitchFamily="34" charset="0"/>
              </a:rPr>
              <a:t>Quels documents dois-je transmettre au service </a:t>
            </a:r>
          </a:p>
          <a:p>
            <a:pPr algn="ctr"/>
            <a:r>
              <a:rPr lang="fr-FR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iar Dreams" panose="020B0402020204020504" pitchFamily="34" charset="0"/>
              </a:rPr>
              <a:t>Suivi des carrières et Projets d’actes</a:t>
            </a:r>
          </a:p>
          <a:p>
            <a:pPr algn="ctr"/>
            <a:r>
              <a:rPr lang="fr-FR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iar Dreams" panose="020B0402020204020504" pitchFamily="34" charset="0"/>
              </a:rPr>
              <a:t>du Centre de Gestion ?</a:t>
            </a:r>
            <a:endParaRPr lang="fr-FR" sz="32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iar Dreams" panose="020B0402020204020504" pitchFamily="34" charset="0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3DA5DD9-DA57-5691-B390-BE8E3D69631E}"/>
              </a:ext>
            </a:extLst>
          </p:cNvPr>
          <p:cNvSpPr/>
          <p:nvPr/>
        </p:nvSpPr>
        <p:spPr>
          <a:xfrm>
            <a:off x="1001433" y="3534792"/>
            <a:ext cx="10207135" cy="954107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aviar Dreams" panose="020B0402020204020504" pitchFamily="34" charset="0"/>
              </a:rPr>
              <a:t>Le service Suivi des carrières a pour mission obligatoire d’assurer le suivi du dossier individuel des agents des collectivités et établissements affiliés au CDG.</a:t>
            </a:r>
          </a:p>
        </p:txBody>
      </p:sp>
      <p:pic>
        <p:nvPicPr>
          <p:cNvPr id="12" name="Graphique 11" descr="Dossier ouvert avec un remplissage uni">
            <a:extLst>
              <a:ext uri="{FF2B5EF4-FFF2-40B4-BE49-F238E27FC236}">
                <a16:creationId xmlns:a16="http://schemas.microsoft.com/office/drawing/2014/main" id="{820A0F28-A63B-8479-F43D-16D84FC2F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9856" y="5471295"/>
            <a:ext cx="808074" cy="808074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B035428-C3D1-82ED-FF90-53B160ED62CF}"/>
              </a:ext>
            </a:extLst>
          </p:cNvPr>
          <p:cNvSpPr/>
          <p:nvPr/>
        </p:nvSpPr>
        <p:spPr>
          <a:xfrm>
            <a:off x="315436" y="5115914"/>
            <a:ext cx="4359659" cy="15188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</a:rPr>
              <a:t>Je suis une c</a:t>
            </a:r>
            <a:r>
              <a:rPr lang="fr-FR" sz="1800" b="1" dirty="0">
                <a:solidFill>
                  <a:schemeClr val="bg1"/>
                </a:solidFill>
                <a:latin typeface="Caviar Dreams" panose="020B0402020204020504" pitchFamily="34" charset="0"/>
              </a:rPr>
              <a:t>ollectivité adhérente 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</a:rPr>
              <a:t>à la prestation </a:t>
            </a:r>
            <a:r>
              <a:rPr lang="fr-FR" sz="1800" b="1" dirty="0">
                <a:solidFill>
                  <a:schemeClr val="bg1"/>
                </a:solidFill>
                <a:latin typeface="Caviar Dreams" panose="020B0402020204020504" pitchFamily="34" charset="0"/>
              </a:rPr>
              <a:t>paie : </a:t>
            </a:r>
          </a:p>
          <a:p>
            <a:pPr algn="ctr"/>
            <a:r>
              <a:rPr lang="fr-FR" sz="1800" dirty="0">
                <a:solidFill>
                  <a:schemeClr val="bg1"/>
                </a:solidFill>
                <a:latin typeface="Caviar Dreams" panose="020B0402020204020504" pitchFamily="34" charset="0"/>
              </a:rPr>
              <a:t>Je dois indiquer « CARPAIE » en objet de mon mail pour être identifiée</a:t>
            </a:r>
            <a:endParaRPr lang="fr-FR" sz="1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iar Dreams" panose="020B04020202040205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7CA53D6-DE48-77E9-11CE-8579B58F9CAE}"/>
              </a:ext>
            </a:extLst>
          </p:cNvPr>
          <p:cNvSpPr/>
          <p:nvPr/>
        </p:nvSpPr>
        <p:spPr>
          <a:xfrm>
            <a:off x="2135560" y="386497"/>
            <a:ext cx="3610465" cy="681805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viar Dreams" panose="020B0402020204020504" pitchFamily="34" charset="0"/>
              </a:rPr>
              <a:t>Le recrutement de l’agent</a:t>
            </a:r>
          </a:p>
        </p:txBody>
      </p:sp>
      <p:sp>
        <p:nvSpPr>
          <p:cNvPr id="11" name="Organigramme : Multidocument 10">
            <a:extLst>
              <a:ext uri="{FF2B5EF4-FFF2-40B4-BE49-F238E27FC236}">
                <a16:creationId xmlns:a16="http://schemas.microsoft.com/office/drawing/2014/main" id="{5C3B19D2-CD12-E0BE-724E-5F4794A311CE}"/>
              </a:ext>
            </a:extLst>
          </p:cNvPr>
          <p:cNvSpPr/>
          <p:nvPr/>
        </p:nvSpPr>
        <p:spPr>
          <a:xfrm>
            <a:off x="534689" y="1644130"/>
            <a:ext cx="1844457" cy="2108567"/>
          </a:xfrm>
          <a:prstGeom prst="flowChartMultidocumen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latin typeface="Caviar Dreams" panose="020B0402020204020504" pitchFamily="34" charset="0"/>
              </a:rPr>
              <a:t>Les copies des arrêtés du dossier individuel doivent également être transmises.</a:t>
            </a: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7EFE00E5-8ED7-A031-8F1D-B2DD2D0175F7}"/>
              </a:ext>
            </a:extLst>
          </p:cNvPr>
          <p:cNvSpPr/>
          <p:nvPr/>
        </p:nvSpPr>
        <p:spPr>
          <a:xfrm>
            <a:off x="526181" y="4009057"/>
            <a:ext cx="3884153" cy="1805621"/>
          </a:xfrm>
          <a:prstGeom prst="triangle">
            <a:avLst>
              <a:gd name="adj" fmla="val 10299"/>
            </a:avLst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Caviar Dreams" panose="020B0402020204020504" pitchFamily="34" charset="0"/>
              </a:rPr>
              <a:t>La fiche d’informatisation doit accompagner chaque recrutement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3DC83C-A400-5634-22D5-FB21E74F7DB8}"/>
              </a:ext>
            </a:extLst>
          </p:cNvPr>
          <p:cNvSpPr/>
          <p:nvPr/>
        </p:nvSpPr>
        <p:spPr>
          <a:xfrm>
            <a:off x="2606192" y="1247349"/>
            <a:ext cx="3879407" cy="24561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viar Dreams" panose="020B0402020204020504" pitchFamily="34" charset="0"/>
              </a:rPr>
              <a:t>Les </a:t>
            </a:r>
            <a:r>
              <a:rPr lang="fr-FR" b="1" u="sng" dirty="0">
                <a:latin typeface="Caviar Dreams" panose="020B0402020204020504" pitchFamily="34" charset="0"/>
              </a:rPr>
              <a:t>arrêtés</a:t>
            </a:r>
            <a:r>
              <a:rPr lang="fr-FR" b="1" dirty="0">
                <a:latin typeface="Caviar Dreams" panose="020B0402020204020504" pitchFamily="34" charset="0"/>
              </a:rPr>
              <a:t> des fonctionnaires :</a:t>
            </a:r>
          </a:p>
          <a:p>
            <a:pPr algn="ctr"/>
            <a:endParaRPr lang="fr-FR" sz="1200" b="1" dirty="0">
              <a:latin typeface="Caviar Dreams" panose="020B04020202040205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effectLst/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Nomination stagiaire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effectLst/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Titularisation</a:t>
            </a:r>
            <a:endParaRPr lang="fr-FR" b="1" dirty="0">
              <a:solidFill>
                <a:schemeClr val="bg1"/>
              </a:solidFill>
              <a:latin typeface="Caviar Dreams" panose="020B04020202040205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effectLst/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Mutation</a:t>
            </a:r>
            <a:endParaRPr lang="fr-FR" b="1" dirty="0">
              <a:solidFill>
                <a:schemeClr val="bg1"/>
              </a:solidFill>
              <a:latin typeface="Caviar Dreams" panose="020B04020202040205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effectLst/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Détachement</a:t>
            </a:r>
            <a:endParaRPr lang="fr-FR" b="1" dirty="0">
              <a:solidFill>
                <a:schemeClr val="bg1"/>
              </a:solidFill>
              <a:latin typeface="Caviar Dreams" panose="020B04020202040205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b="1" dirty="0">
                <a:solidFill>
                  <a:schemeClr val="bg1"/>
                </a:solidFill>
                <a:effectLst/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ntégration directe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B44FCE-3697-0950-68BB-BF17BF639666}"/>
              </a:ext>
            </a:extLst>
          </p:cNvPr>
          <p:cNvSpPr/>
          <p:nvPr/>
        </p:nvSpPr>
        <p:spPr>
          <a:xfrm>
            <a:off x="2606192" y="3996742"/>
            <a:ext cx="3884153" cy="15095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viar Dreams" panose="020B0402020204020504" pitchFamily="34" charset="0"/>
              </a:rPr>
              <a:t>Les </a:t>
            </a:r>
            <a:r>
              <a:rPr lang="fr-FR" b="1" u="sng" dirty="0">
                <a:latin typeface="Caviar Dreams" panose="020B0402020204020504" pitchFamily="34" charset="0"/>
              </a:rPr>
              <a:t>contrats</a:t>
            </a:r>
            <a:r>
              <a:rPr lang="fr-FR" b="1" dirty="0">
                <a:latin typeface="Caviar Dreams" panose="020B0402020204020504" pitchFamily="34" charset="0"/>
              </a:rPr>
              <a:t> </a:t>
            </a:r>
          </a:p>
          <a:p>
            <a:pPr algn="ctr"/>
            <a:r>
              <a:rPr lang="fr-FR" b="1" dirty="0">
                <a:latin typeface="Caviar Dreams" panose="020B0402020204020504" pitchFamily="34" charset="0"/>
              </a:rPr>
              <a:t>des agents contractuels </a:t>
            </a:r>
          </a:p>
          <a:p>
            <a:pPr algn="ctr"/>
            <a:r>
              <a:rPr lang="fr-FR" b="1" dirty="0">
                <a:latin typeface="Caviar Dreams" panose="020B0402020204020504" pitchFamily="34" charset="0"/>
              </a:rPr>
              <a:t>recrutés sur des </a:t>
            </a:r>
          </a:p>
          <a:p>
            <a:pPr algn="ctr"/>
            <a:r>
              <a:rPr lang="fr-FR" b="1" dirty="0">
                <a:latin typeface="Caviar Dreams" panose="020B0402020204020504" pitchFamily="34" charset="0"/>
              </a:rPr>
              <a:t>emplois permanents</a:t>
            </a:r>
            <a:endParaRPr lang="fr-FR" sz="1400" b="1" dirty="0">
              <a:solidFill>
                <a:schemeClr val="bg1"/>
              </a:solidFill>
              <a:effectLst/>
              <a:latin typeface="Caviar Dreams" panose="020B04020202040205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raphique 16" descr="Coche avec un remplissage uni">
            <a:extLst>
              <a:ext uri="{FF2B5EF4-FFF2-40B4-BE49-F238E27FC236}">
                <a16:creationId xmlns:a16="http://schemas.microsoft.com/office/drawing/2014/main" id="{52AF714F-58B9-EB3E-9523-61FE0303A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718" y="6107278"/>
            <a:ext cx="750722" cy="75072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D154275-3929-D6A7-D7EC-74B0BD87747D}"/>
              </a:ext>
            </a:extLst>
          </p:cNvPr>
          <p:cNvSpPr txBox="1"/>
          <p:nvPr/>
        </p:nvSpPr>
        <p:spPr>
          <a:xfrm>
            <a:off x="1624910" y="6151780"/>
            <a:ext cx="102121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iar Dreams" panose="020B0402020204020504" pitchFamily="34" charset="0"/>
              </a:rPr>
              <a:t>À envoyer au service Suivi des carrières</a:t>
            </a:r>
            <a:endParaRPr lang="fr-FR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viar Dreams" panose="020B0402020204020504" pitchFamily="34" charset="0"/>
            </a:endParaRPr>
          </a:p>
          <a:p>
            <a:endParaRPr lang="fr-FR" dirty="0"/>
          </a:p>
        </p:txBody>
      </p:sp>
      <p:pic>
        <p:nvPicPr>
          <p:cNvPr id="19" name="Graphique 18" descr="Flèche : droite avec un remplissage uni">
            <a:extLst>
              <a:ext uri="{FF2B5EF4-FFF2-40B4-BE49-F238E27FC236}">
                <a16:creationId xmlns:a16="http://schemas.microsoft.com/office/drawing/2014/main" id="{8BE538DA-BC3B-57F8-5D0E-C5B07AB2F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908587" y="2996952"/>
            <a:ext cx="564774" cy="564774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503FF9A4-0CFD-DB62-3DE8-DE5EE3CA27BC}"/>
              </a:ext>
            </a:extLst>
          </p:cNvPr>
          <p:cNvSpPr/>
          <p:nvPr/>
        </p:nvSpPr>
        <p:spPr>
          <a:xfrm>
            <a:off x="7443904" y="235381"/>
            <a:ext cx="3761973" cy="681805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viar Dreams" panose="020B0402020204020504" pitchFamily="34" charset="0"/>
              </a:rPr>
              <a:t>L’évolution de carrière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09BE41-A307-9C87-C769-C60070DDD32E}"/>
              </a:ext>
            </a:extLst>
          </p:cNvPr>
          <p:cNvSpPr/>
          <p:nvPr/>
        </p:nvSpPr>
        <p:spPr>
          <a:xfrm>
            <a:off x="7295289" y="1085737"/>
            <a:ext cx="4042201" cy="4775196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effectLst/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Avancement d’échelon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100" b="1" dirty="0">
              <a:solidFill>
                <a:schemeClr val="bg1"/>
              </a:solidFill>
              <a:effectLst/>
              <a:latin typeface="Caviar Dreams" panose="020B04020202040205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Avancement de grade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100" b="1" dirty="0">
              <a:solidFill>
                <a:schemeClr val="bg1"/>
              </a:solidFill>
              <a:latin typeface="Caviar Dreams" panose="020B04020202040205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effectLst/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Nominatio</a:t>
            </a: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suite à promotion interne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100" b="1" dirty="0">
              <a:solidFill>
                <a:schemeClr val="bg1"/>
              </a:solidFill>
              <a:latin typeface="Caviar Dreams" panose="020B04020202040205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effectLst/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Détachement (pour stage, dans un autre cadre d’emplois, dans une autre collectivité ou administration, sur emploi fonctionnel)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100" b="1" dirty="0">
              <a:solidFill>
                <a:schemeClr val="bg1"/>
              </a:solidFill>
              <a:effectLst/>
              <a:latin typeface="Caviar Dreams" panose="020B04020202040205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Etat des congés maladie ordinaire à la date de titularisation souhaitée pour les </a:t>
            </a:r>
            <a:r>
              <a:rPr lang="fr-FR" b="1" u="sng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fonctionnaires stagiaires</a:t>
            </a:r>
            <a:endParaRPr lang="fr-FR" b="1" u="sng" dirty="0">
              <a:solidFill>
                <a:schemeClr val="bg1"/>
              </a:solidFill>
              <a:effectLst/>
              <a:latin typeface="Caviar Dreams" panose="020B04020202040205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8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 descr="Coche avec un remplissage uni">
            <a:extLst>
              <a:ext uri="{FF2B5EF4-FFF2-40B4-BE49-F238E27FC236}">
                <a16:creationId xmlns:a16="http://schemas.microsoft.com/office/drawing/2014/main" id="{B4728A11-E47F-5B6E-556A-34B6A2C4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6073102"/>
            <a:ext cx="750722" cy="750722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7F2A611-3ECD-1A47-FA42-DD2771D4DD4D}"/>
              </a:ext>
            </a:extLst>
          </p:cNvPr>
          <p:cNvSpPr/>
          <p:nvPr/>
        </p:nvSpPr>
        <p:spPr>
          <a:xfrm>
            <a:off x="1822424" y="252040"/>
            <a:ext cx="3610465" cy="884615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viar Dreams" panose="020B0402020204020504" pitchFamily="34" charset="0"/>
              </a:rPr>
              <a:t>La situation de l’agent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9512C-E2EE-E59D-5305-9E6B9DB9D1DB}"/>
              </a:ext>
            </a:extLst>
          </p:cNvPr>
          <p:cNvSpPr/>
          <p:nvPr/>
        </p:nvSpPr>
        <p:spPr>
          <a:xfrm>
            <a:off x="154074" y="3928686"/>
            <a:ext cx="3942411" cy="1562203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Congé longue durée (CLD)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Congé longue maladie (CLM)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Temps partiel thérapeutique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6148ED-AED9-E740-1AFD-0BF0EBE3E4CD}"/>
              </a:ext>
            </a:extLst>
          </p:cNvPr>
          <p:cNvSpPr/>
          <p:nvPr/>
        </p:nvSpPr>
        <p:spPr>
          <a:xfrm>
            <a:off x="131337" y="1484164"/>
            <a:ext cx="3321855" cy="1215112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Temps partiel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Modification de la durée hebdomadaire de travail</a:t>
            </a:r>
            <a:endParaRPr lang="fr-FR" b="1" dirty="0">
              <a:latin typeface="Caviar Dreams" panose="020B0402020204020504" pitchFamily="34" charset="0"/>
            </a:endParaRPr>
          </a:p>
        </p:txBody>
      </p:sp>
      <p:sp>
        <p:nvSpPr>
          <p:cNvPr id="17" name="Rectangle : avec coins rognés en diagonale 16">
            <a:extLst>
              <a:ext uri="{FF2B5EF4-FFF2-40B4-BE49-F238E27FC236}">
                <a16:creationId xmlns:a16="http://schemas.microsoft.com/office/drawing/2014/main" id="{CEA496CC-408B-54E7-7966-C49A12459FBA}"/>
              </a:ext>
            </a:extLst>
          </p:cNvPr>
          <p:cNvSpPr/>
          <p:nvPr/>
        </p:nvSpPr>
        <p:spPr>
          <a:xfrm>
            <a:off x="4299658" y="3980242"/>
            <a:ext cx="3077123" cy="1215113"/>
          </a:xfrm>
          <a:prstGeom prst="snip2Diag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>
                <a:solidFill>
                  <a:schemeClr val="bg1"/>
                </a:solidFill>
                <a:latin typeface="Caviar Dreams" panose="020B0402020204020504" pitchFamily="34" charset="0"/>
              </a:rPr>
              <a:t>Collectivités adhérentes </a:t>
            </a:r>
          </a:p>
          <a:p>
            <a:pPr algn="ctr"/>
            <a:r>
              <a:rPr lang="fr-FR" sz="1600" b="1" i="1" dirty="0">
                <a:solidFill>
                  <a:schemeClr val="bg1"/>
                </a:solidFill>
                <a:latin typeface="Caviar Dreams" panose="020B0402020204020504" pitchFamily="34" charset="0"/>
              </a:rPr>
              <a:t>à la prestation paie</a:t>
            </a:r>
            <a:r>
              <a:rPr lang="fr-FR" sz="1600" b="1" dirty="0">
                <a:solidFill>
                  <a:schemeClr val="bg1"/>
                </a:solidFill>
                <a:latin typeface="Caviar Dreams" panose="020B0402020204020504" pitchFamily="34" charset="0"/>
              </a:rPr>
              <a:t> :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Caviar Dreams" panose="020B0402020204020504" pitchFamily="34" charset="0"/>
              </a:rPr>
              <a:t>Arrêté de maintien à demi-traitement dans l’attente du conseil médical</a:t>
            </a:r>
            <a:endParaRPr lang="fr-FR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iar Dreams" panose="020B0402020204020504" pitchFamily="34" charset="0"/>
            </a:endParaRPr>
          </a:p>
        </p:txBody>
      </p:sp>
      <p:sp>
        <p:nvSpPr>
          <p:cNvPr id="18" name="Rectangle : carré corné 17">
            <a:extLst>
              <a:ext uri="{FF2B5EF4-FFF2-40B4-BE49-F238E27FC236}">
                <a16:creationId xmlns:a16="http://schemas.microsoft.com/office/drawing/2014/main" id="{7822A090-8EF4-722F-1A5C-7CD8BF9AAAD2}"/>
              </a:ext>
            </a:extLst>
          </p:cNvPr>
          <p:cNvSpPr/>
          <p:nvPr/>
        </p:nvSpPr>
        <p:spPr>
          <a:xfrm>
            <a:off x="3883351" y="1198096"/>
            <a:ext cx="1954869" cy="1278567"/>
          </a:xfrm>
          <a:prstGeom prst="foldedCorner">
            <a:avLst>
              <a:gd name="adj" fmla="val 26701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sz="1800" b="1" dirty="0">
                <a:latin typeface="Caviar Dreams" panose="020B0402020204020504" pitchFamily="34" charset="0"/>
              </a:rPr>
              <a:t>Changement d’état civil</a:t>
            </a:r>
          </a:p>
          <a:p>
            <a:pPr marL="285750" indent="-285750">
              <a:buFontTx/>
              <a:buChar char="-"/>
            </a:pPr>
            <a:endParaRPr lang="fr-FR" sz="500" b="1" dirty="0">
              <a:latin typeface="Caviar Dreams" panose="020B04020202040205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800" b="1" dirty="0">
                <a:latin typeface="Caviar Dreams" panose="020B0402020204020504" pitchFamily="34" charset="0"/>
              </a:rPr>
              <a:t>Sanctions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0FD1E40-D993-7751-2244-3285807A50B1}"/>
              </a:ext>
            </a:extLst>
          </p:cNvPr>
          <p:cNvSpPr txBox="1"/>
          <p:nvPr/>
        </p:nvSpPr>
        <p:spPr>
          <a:xfrm>
            <a:off x="1415480" y="6141411"/>
            <a:ext cx="1016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iar Dreams" panose="020B0402020204020504" pitchFamily="34" charset="0"/>
              </a:rPr>
              <a:t>À envoyer au service Suivi des carrières</a:t>
            </a:r>
            <a:endParaRPr lang="fr-FR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viar Dreams" panose="020B04020202040205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2521C0-4E52-9F95-CDE3-4F5D353409BD}"/>
              </a:ext>
            </a:extLst>
          </p:cNvPr>
          <p:cNvSpPr/>
          <p:nvPr/>
        </p:nvSpPr>
        <p:spPr>
          <a:xfrm>
            <a:off x="2143304" y="5277536"/>
            <a:ext cx="3788115" cy="88261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 / Retrait d’une NBI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à disposition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E351AB-C4C7-81A2-CD70-68110CEFAD64}"/>
              </a:ext>
            </a:extLst>
          </p:cNvPr>
          <p:cNvSpPr/>
          <p:nvPr/>
        </p:nvSpPr>
        <p:spPr>
          <a:xfrm>
            <a:off x="2143304" y="2699276"/>
            <a:ext cx="3942412" cy="1215112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Disponibilité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Congé parental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Congé de présence parentale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B629381F-E5C4-C9DE-ADD6-969CC05A9D39}"/>
              </a:ext>
            </a:extLst>
          </p:cNvPr>
          <p:cNvSpPr/>
          <p:nvPr/>
        </p:nvSpPr>
        <p:spPr>
          <a:xfrm>
            <a:off x="8530726" y="263810"/>
            <a:ext cx="2913864" cy="863476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viar Dreams" panose="020B0402020204020504" pitchFamily="34" charset="0"/>
              </a:rPr>
              <a:t>Le départ de l’agent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332411-91BC-278B-6AAD-9048DB6C5588}"/>
              </a:ext>
            </a:extLst>
          </p:cNvPr>
          <p:cNvSpPr/>
          <p:nvPr/>
        </p:nvSpPr>
        <p:spPr>
          <a:xfrm>
            <a:off x="8245395" y="1631566"/>
            <a:ext cx="3449342" cy="33505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chemeClr val="bg1"/>
                </a:solidFill>
                <a:effectLst/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 document justifiant le départ du fonctionnaire ou de l’agen</a:t>
            </a: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contractuel 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800" b="1" dirty="0">
              <a:solidFill>
                <a:schemeClr val="bg1"/>
              </a:solidFill>
              <a:latin typeface="Caviar Dreams" panose="020B04020202040205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Arrêtés de radiation, cessation de fonctions, acte de décès, etc.</a:t>
            </a:r>
          </a:p>
        </p:txBody>
      </p:sp>
      <p:pic>
        <p:nvPicPr>
          <p:cNvPr id="23" name="Graphique 22" descr="Flèche : droite avec un remplissage uni">
            <a:extLst>
              <a:ext uri="{FF2B5EF4-FFF2-40B4-BE49-F238E27FC236}">
                <a16:creationId xmlns:a16="http://schemas.microsoft.com/office/drawing/2014/main" id="{4F8EFA86-A7B3-DADF-651F-2CC6DD961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249303" y="3349614"/>
            <a:ext cx="564774" cy="56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4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0AB29BE-97FC-94FB-4989-FFB74A90FA6E}"/>
              </a:ext>
            </a:extLst>
          </p:cNvPr>
          <p:cNvSpPr/>
          <p:nvPr/>
        </p:nvSpPr>
        <p:spPr>
          <a:xfrm>
            <a:off x="6617691" y="1522846"/>
            <a:ext cx="4751429" cy="857454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iar Dreams" panose="020B0402020204020504" pitchFamily="34" charset="0"/>
              </a:rPr>
              <a:t>À saisir directement dans l’Extranet RH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7D9C4A-220F-122B-4868-C5A4D9623E2A}"/>
              </a:ext>
            </a:extLst>
          </p:cNvPr>
          <p:cNvSpPr/>
          <p:nvPr/>
        </p:nvSpPr>
        <p:spPr>
          <a:xfrm>
            <a:off x="1928617" y="4515040"/>
            <a:ext cx="2827748" cy="77486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chemeClr val="bg1"/>
                </a:solidFill>
                <a:effectLst/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régime indemnitaire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chemeClr val="bg1"/>
                </a:solidFill>
                <a:effectLst/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(RIFSEEP : IFSE et CIA)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6D5C6-A5AA-AF0D-FB64-8BE94BEB2836}"/>
              </a:ext>
            </a:extLst>
          </p:cNvPr>
          <p:cNvSpPr/>
          <p:nvPr/>
        </p:nvSpPr>
        <p:spPr>
          <a:xfrm>
            <a:off x="6900068" y="2562100"/>
            <a:ext cx="4368939" cy="69310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changements d’adresse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723E784-5C6F-629B-1ABF-C7D7017DE3F5}"/>
              </a:ext>
            </a:extLst>
          </p:cNvPr>
          <p:cNvSpPr/>
          <p:nvPr/>
        </p:nvSpPr>
        <p:spPr>
          <a:xfrm>
            <a:off x="1324935" y="1492239"/>
            <a:ext cx="4111716" cy="94897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iar Dreams" panose="020B0402020204020504" pitchFamily="34" charset="0"/>
              </a:rPr>
              <a:t>À ne pas envoyer au CDG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22A048-D85D-4460-19B4-8B79E6196996}"/>
              </a:ext>
            </a:extLst>
          </p:cNvPr>
          <p:cNvSpPr/>
          <p:nvPr/>
        </p:nvSpPr>
        <p:spPr>
          <a:xfrm>
            <a:off x="1703512" y="2700280"/>
            <a:ext cx="3385079" cy="56143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dirty="0">
                <a:solidFill>
                  <a:schemeClr val="bg1"/>
                </a:solidFill>
                <a:latin typeface="Caviar Dreams" panose="020B0402020204020504" pitchFamily="34" charset="0"/>
              </a:rPr>
              <a:t>Congé de maladie ordinaire</a:t>
            </a:r>
            <a:endParaRPr lang="fr-FR" sz="1800" b="1" u="sng" dirty="0">
              <a:solidFill>
                <a:schemeClr val="bg1"/>
              </a:solidFill>
              <a:latin typeface="Caviar Dreams" panose="020B0402020204020504" pitchFamily="34" charset="0"/>
            </a:endParaRPr>
          </a:p>
        </p:txBody>
      </p:sp>
      <p:sp>
        <p:nvSpPr>
          <p:cNvPr id="14" name="Rectangle : carré corné 13">
            <a:extLst>
              <a:ext uri="{FF2B5EF4-FFF2-40B4-BE49-F238E27FC236}">
                <a16:creationId xmlns:a16="http://schemas.microsoft.com/office/drawing/2014/main" id="{EF58FA97-488C-5E5A-9078-35A62D56D096}"/>
              </a:ext>
            </a:extLst>
          </p:cNvPr>
          <p:cNvSpPr/>
          <p:nvPr/>
        </p:nvSpPr>
        <p:spPr>
          <a:xfrm>
            <a:off x="9482082" y="3694541"/>
            <a:ext cx="2194893" cy="2028929"/>
          </a:xfrm>
          <a:prstGeom prst="foldedCorner">
            <a:avLst>
              <a:gd name="adj" fmla="val 3692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</a:rPr>
              <a:t>Retrouvez aussi le </a:t>
            </a: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utilisateur </a:t>
            </a: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</a:rPr>
              <a:t>de l’Extranet RH</a:t>
            </a:r>
            <a:endParaRPr lang="fr-FR" sz="18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</p:txBody>
      </p:sp>
      <p:pic>
        <p:nvPicPr>
          <p:cNvPr id="15" name="Graphique 14" descr="Badge croix contour">
            <a:extLst>
              <a:ext uri="{FF2B5EF4-FFF2-40B4-BE49-F238E27FC236}">
                <a16:creationId xmlns:a16="http://schemas.microsoft.com/office/drawing/2014/main" id="{E7BEB68E-E625-2914-1C6F-DEFE85948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847" y="5756644"/>
            <a:ext cx="1101355" cy="110135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F7D3931-C609-2074-BBBB-CD11562390D2}"/>
              </a:ext>
            </a:extLst>
          </p:cNvPr>
          <p:cNvSpPr txBox="1"/>
          <p:nvPr/>
        </p:nvSpPr>
        <p:spPr>
          <a:xfrm>
            <a:off x="1374230" y="5980426"/>
            <a:ext cx="101300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iar Dreams" panose="020B0402020204020504" pitchFamily="34" charset="0"/>
              </a:rPr>
              <a:t>À conserver en collectivité uniquement</a:t>
            </a:r>
            <a:endParaRPr lang="fr-FR" sz="40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viar Dreams" panose="020B0402020204020504" pitchFamily="34" charset="0"/>
            </a:endParaRPr>
          </a:p>
          <a:p>
            <a:endParaRPr lang="fr-FR" dirty="0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46A72CCE-5CFD-172A-893F-6DB3D387B0D4}"/>
              </a:ext>
            </a:extLst>
          </p:cNvPr>
          <p:cNvSpPr/>
          <p:nvPr/>
        </p:nvSpPr>
        <p:spPr>
          <a:xfrm>
            <a:off x="6821761" y="3446642"/>
            <a:ext cx="2194892" cy="1767548"/>
          </a:xfrm>
          <a:prstGeom prst="cub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Caviar Dreams" panose="020B04020202040205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Depuis votre espace privé </a:t>
            </a:r>
            <a:endParaRPr lang="fr-FR" sz="1800" b="1" dirty="0">
              <a:solidFill>
                <a:schemeClr val="bg1"/>
              </a:solidFill>
              <a:latin typeface="Caviar Dreams" panose="020B04020202040205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9A3E9-B7CF-AF7E-E49B-56DAD9A5EF97}"/>
              </a:ext>
            </a:extLst>
          </p:cNvPr>
          <p:cNvSpPr/>
          <p:nvPr/>
        </p:nvSpPr>
        <p:spPr>
          <a:xfrm>
            <a:off x="1426098" y="3694541"/>
            <a:ext cx="3832787" cy="56143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chemeClr val="bg1"/>
                </a:solidFill>
                <a:latin typeface="Caviar Dreams" panose="020B04020202040205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CITIS et maladie professionnelle</a:t>
            </a:r>
          </a:p>
        </p:txBody>
      </p:sp>
      <p:pic>
        <p:nvPicPr>
          <p:cNvPr id="19" name="Graphique 18" descr="Curseur avec un remplissage uni">
            <a:extLst>
              <a:ext uri="{FF2B5EF4-FFF2-40B4-BE49-F238E27FC236}">
                <a16:creationId xmlns:a16="http://schemas.microsoft.com/office/drawing/2014/main" id="{03AB6248-BF5D-87E9-2230-D819C55E8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447893">
            <a:off x="7472909" y="4528711"/>
            <a:ext cx="632133" cy="632133"/>
          </a:xfrm>
          <a:prstGeom prst="rect">
            <a:avLst/>
          </a:prstGeom>
        </p:spPr>
      </p:pic>
      <p:pic>
        <p:nvPicPr>
          <p:cNvPr id="20" name="Graphique 19" descr="Interface utilisateur ou expérience utilisateur contour">
            <a:extLst>
              <a:ext uri="{FF2B5EF4-FFF2-40B4-BE49-F238E27FC236}">
                <a16:creationId xmlns:a16="http://schemas.microsoft.com/office/drawing/2014/main" id="{6C989D27-84C4-E5AE-D1E1-CFABF2FB5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0562" y="4681369"/>
            <a:ext cx="1065642" cy="1065642"/>
          </a:xfrm>
          <a:prstGeom prst="rect">
            <a:avLst/>
          </a:prstGeom>
        </p:spPr>
      </p:pic>
      <p:pic>
        <p:nvPicPr>
          <p:cNvPr id="21" name="Graphique 20" descr="Flèche : droite avec un remplissage uni">
            <a:extLst>
              <a:ext uri="{FF2B5EF4-FFF2-40B4-BE49-F238E27FC236}">
                <a16:creationId xmlns:a16="http://schemas.microsoft.com/office/drawing/2014/main" id="{159221C2-4D1D-5828-12EC-A068D725A4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6883270" y="2626263"/>
            <a:ext cx="564774" cy="56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1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Espace réservé du texte 7"/>
          <p:cNvSpPr>
            <a:spLocks noGrp="1"/>
          </p:cNvSpPr>
          <p:nvPr>
            <p:ph type="body" idx="1"/>
          </p:nvPr>
        </p:nvSpPr>
        <p:spPr>
          <a:xfrm>
            <a:off x="3350162" y="3425732"/>
            <a:ext cx="7224334" cy="1611472"/>
          </a:xfrm>
        </p:spPr>
        <p:txBody>
          <a:bodyPr>
            <a:normAutofit/>
          </a:bodyPr>
          <a:lstStyle/>
          <a:p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Retrouvez toutes les informations du service sur le site du CDG33 :</a:t>
            </a:r>
          </a:p>
          <a:p>
            <a:endParaRPr lang="fr-FR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www.cdg33.fr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0614" y="2921164"/>
            <a:ext cx="7228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0" baseline="30000" dirty="0">
                <a:latin typeface="PeaxDrawnIcons" panose="02000603000000000000" pitchFamily="2" charset="0"/>
                <a:ea typeface="PeaxDrawnIcons" panose="02000603000000000000" pitchFamily="2" charset="0"/>
              </a:rPr>
              <a:t>q</a:t>
            </a:r>
            <a:endParaRPr lang="fr-FR" sz="8000" dirty="0"/>
          </a:p>
        </p:txBody>
      </p:sp>
      <p:sp>
        <p:nvSpPr>
          <p:cNvPr id="3" name="Rectangle 2"/>
          <p:cNvSpPr/>
          <p:nvPr/>
        </p:nvSpPr>
        <p:spPr>
          <a:xfrm>
            <a:off x="2783632" y="1857018"/>
            <a:ext cx="4868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baseline="30000" dirty="0">
                <a:solidFill>
                  <a:srgbClr val="59A4D3"/>
                </a:solidFill>
              </a:rPr>
              <a:t>A consulter / A télécharger :</a:t>
            </a:r>
            <a:endParaRPr lang="fr-FR" sz="4000" dirty="0">
              <a:solidFill>
                <a:srgbClr val="59A4D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29131" y="5446578"/>
            <a:ext cx="4868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baseline="30000" dirty="0">
                <a:solidFill>
                  <a:srgbClr val="59A4D3"/>
                </a:solidFill>
              </a:rPr>
              <a:t>Suivez-nous</a:t>
            </a:r>
            <a:r>
              <a:rPr lang="fr-FR" sz="4000" b="1" dirty="0">
                <a:solidFill>
                  <a:srgbClr val="59A4D3"/>
                </a:solidFill>
              </a:rPr>
              <a:t> </a:t>
            </a:r>
            <a:r>
              <a:rPr lang="fr-FR" sz="4000" b="1" baseline="30000" dirty="0">
                <a:solidFill>
                  <a:srgbClr val="59A4D3"/>
                </a:solidFill>
              </a:rPr>
              <a:t>sur</a:t>
            </a:r>
            <a:r>
              <a:rPr lang="fr-FR" sz="4000" b="1" dirty="0">
                <a:solidFill>
                  <a:srgbClr val="59A4D3"/>
                </a:solidFill>
              </a:rPr>
              <a:t> </a:t>
            </a:r>
            <a:r>
              <a:rPr lang="fr-FR" sz="4000" b="1" baseline="30000" dirty="0">
                <a:solidFill>
                  <a:srgbClr val="59A4D3"/>
                </a:solidFill>
              </a:rPr>
              <a:t>:</a:t>
            </a:r>
            <a:endParaRPr lang="fr-FR" sz="4000" dirty="0">
              <a:solidFill>
                <a:srgbClr val="59A4D3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5446579"/>
            <a:ext cx="1763688" cy="478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_CDG33_2019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_CDG33_2019" id="{91AB4601-616C-4C1F-BD27-E32F33425F41}" vid="{03C5A5ED-6B57-4116-B510-28B775997557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ation siteweb" ma:contentTypeID="0x010100DE67B4170B45E24899E1F0558CDB95BB0029ACC707A4D3BA488925F81CBA990BCD" ma:contentTypeVersion="12" ma:contentTypeDescription="" ma:contentTypeScope="" ma:versionID="279eff57e496bd2217b80f2b432581d6">
  <xsd:schema xmlns:xsd="http://www.w3.org/2001/XMLSchema" xmlns:xs="http://www.w3.org/2001/XMLSchema" xmlns:p="http://schemas.microsoft.com/office/2006/metadata/properties" xmlns:ns2="6fe09545-cdc4-43a9-9da5-abd37ca73394" xmlns:ns3="08e7dc1a-ede0-4f94-95aa-e5423aad87e0" targetNamespace="http://schemas.microsoft.com/office/2006/metadata/properties" ma:root="true" ma:fieldsID="a49622ce6b9530c4169cf4a159a1b7c1" ns2:_="" ns3:_="">
    <xsd:import namespace="6fe09545-cdc4-43a9-9da5-abd37ca73394"/>
    <xsd:import namespace="08e7dc1a-ede0-4f94-95aa-e5423aad87e0"/>
    <xsd:element name="properties">
      <xsd:complexType>
        <xsd:sequence>
          <xsd:element name="documentManagement">
            <xsd:complexType>
              <xsd:all>
                <xsd:element ref="ns2:dce64921054a4cfeb178169aa5c80488" minOccurs="0"/>
                <xsd:element ref="ns2:TaxCatchAll" minOccurs="0"/>
                <xsd:element ref="ns2:TaxCatchAllLabel" minOccurs="0"/>
                <xsd:element ref="ns2:Origine" minOccurs="0"/>
                <xsd:element ref="ns2:Date_x0020_de_x0020_publication" minOccurs="0"/>
                <xsd:element ref="ns2:Date_x0020_de_x0020_dépublication" minOccurs="0"/>
                <xsd:element ref="ns2:A_x0020_publier_x0020_" minOccurs="0"/>
                <xsd:element ref="ns2:CATEGORIE" minOccurs="0"/>
                <xsd:element ref="ns2:Description_x0020_site_x0020_internet" minOccurs="0"/>
                <xsd:element ref="ns2:Thème_x0020_site_x0020_internet" minOccurs="0"/>
                <xsd:element ref="ns3:MediaServiceMetadata" minOccurs="0"/>
                <xsd:element ref="ns3:MediaServiceFastMetadata" minOccurs="0"/>
                <xsd:element ref="ns2:Thème_x0020_2_x0020_site_x0020_internet" minOccurs="0"/>
                <xsd:element ref="ns2:Thème_x0020_3_x0020_site_x0020_internet" minOccurs="0"/>
                <xsd:element ref="ns2:Tag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09545-cdc4-43a9-9da5-abd37ca73394" elementFormDefault="qualified">
    <xsd:import namespace="http://schemas.microsoft.com/office/2006/documentManagement/types"/>
    <xsd:import namespace="http://schemas.microsoft.com/office/infopath/2007/PartnerControls"/>
    <xsd:element name="dce64921054a4cfeb178169aa5c80488" ma:index="8" nillable="true" ma:taxonomy="true" ma:internalName="dce64921054a4cfeb178169aa5c80488" ma:taxonomyFieldName="Nature" ma:displayName="Nature" ma:default="" ma:fieldId="{dce64921-054a-4cfe-b178-169aa5c80488}" ma:sspId="080acc9f-a124-4651-8c21-27ed651001c5" ma:termSetId="fac78ca5-a9a4-4db7-8b38-6c618f8445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7ecb9e9-5b9c-494a-99e3-3d1aa0cc42d8}" ma:internalName="TaxCatchAll" ma:showField="CatchAllData" ma:web="6fe09545-cdc4-43a9-9da5-abd37ca73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7ecb9e9-5b9c-494a-99e3-3d1aa0cc42d8}" ma:internalName="TaxCatchAllLabel" ma:readOnly="true" ma:showField="CatchAllDataLabel" ma:web="6fe09545-cdc4-43a9-9da5-abd37ca73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rigine" ma:index="12" nillable="true" ma:displayName="Origine" ma:list="UserInfo" ma:internalName="Origin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_x0020_de_x0020_publication" ma:index="13" nillable="true" ma:displayName="Date de publication" ma:default="" ma:format="DateOnly" ma:internalName="Date_x0020_de_x0020_publication">
      <xsd:simpleType>
        <xsd:restriction base="dms:DateTime"/>
      </xsd:simpleType>
    </xsd:element>
    <xsd:element name="Date_x0020_de_x0020_dépublication" ma:index="14" nillable="true" ma:displayName="Date de dépublication" ma:default="" ma:format="DateOnly" ma:internalName="Date_x0020_de_x0020_d_x00e9_publication">
      <xsd:simpleType>
        <xsd:restriction base="dms:DateTime"/>
      </xsd:simpleType>
    </xsd:element>
    <xsd:element name="A_x0020_publier_x0020_" ma:index="15" nillable="true" ma:displayName="A publier sur site internet" ma:format="Dropdown" ma:internalName="A_x0020_publier_x0020_">
      <xsd:simpleType>
        <xsd:restriction base="dms:Choice">
          <xsd:enumeration value="site internet"/>
          <xsd:enumeration value="site internet pdf"/>
        </xsd:restriction>
      </xsd:simpleType>
    </xsd:element>
    <xsd:element name="CATEGORIE" ma:index="16" nillable="true" ma:displayName="Catégorie site internet" ma:format="Dropdown" ma:internalName="CATEGORIE">
      <xsd:simpleType>
        <xsd:restriction base="dms:Choice">
          <xsd:enumeration value="CDG33"/>
          <xsd:enumeration value="Assurance et protection sociale"/>
          <xsd:enumeration value="Concours et examens"/>
          <xsd:enumeration value="Départ et fin de fonction"/>
          <xsd:enumeration value="Déroulement de carrière"/>
          <xsd:enumeration value="Dialogue social"/>
          <xsd:enumeration value="Données sociales"/>
          <xsd:enumeration value="Droits et obligations"/>
          <xsd:enumeration value="Emploi territorial"/>
          <xsd:enumeration value="Formations"/>
          <xsd:enumeration value="Instances médicales"/>
          <xsd:enumeration value="Mag RH"/>
          <xsd:enumeration value="Médecine et prévention"/>
          <xsd:enumeration value="Mobilité"/>
          <xsd:enumeration value="Recrutement"/>
          <xsd:enumeration value="Rémunération"/>
          <xsd:enumeration value="Signalements et Médiations"/>
          <xsd:enumeration value="Temps de travail"/>
        </xsd:restriction>
      </xsd:simpleType>
    </xsd:element>
    <xsd:element name="Description_x0020_site_x0020_internet" ma:index="17" nillable="true" ma:displayName="Description site internet" ma:default="" ma:internalName="Description_x0020_site_x0020_internet">
      <xsd:simpleType>
        <xsd:restriction base="dms:Note">
          <xsd:maxLength value="255"/>
        </xsd:restriction>
      </xsd:simpleType>
    </xsd:element>
    <xsd:element name="Thème_x0020_site_x0020_internet" ma:index="18" nillable="true" ma:displayName="Thème 1 site internet" ma:format="RadioButtons" ma:internalName="Th_x00e8_me_x0020_site_x0020_internet">
      <xsd:simpleType>
        <xsd:restriction base="dms:Choice">
          <xsd:enumeration value="Annales"/>
          <xsd:enumeration value="Arrêtés"/>
          <xsd:enumeration value="Avis"/>
          <xsd:enumeration value="Bilans et Rapports"/>
          <xsd:enumeration value="Calendriers"/>
          <xsd:enumeration value="Circulaires"/>
          <xsd:enumeration value="Constitution de dossier"/>
          <xsd:enumeration value="Délibérations"/>
          <xsd:enumeration value="Documentation générale"/>
          <xsd:enumeration value="FAQ"/>
          <xsd:enumeration value="Fiches techniques"/>
          <xsd:enumeration value="Formulaire"/>
          <xsd:enumeration value="Listes"/>
          <xsd:enumeration value="Mag Rh mutualisé"/>
          <xsd:enumeration value="Modèle de convention"/>
          <xsd:enumeration value="Modèles"/>
          <xsd:enumeration value="Modèles d'actes"/>
          <xsd:enumeration value="Modèles de contrat"/>
          <xsd:enumeration value="Modèles de délibération"/>
          <xsd:enumeration value="Notes de cadrage"/>
          <xsd:enumeration value="Notices"/>
          <xsd:enumeration value="Plan"/>
          <xsd:enumeration value="Procédures"/>
          <xsd:enumeration value="Procès verbal"/>
          <xsd:enumeration value="Rapports de jury"/>
          <xsd:enumeration value="Réglementation"/>
          <xsd:enumeration value="Simulateur"/>
          <xsd:enumeration value="Tableaux"/>
        </xsd:restriction>
      </xsd:simpleType>
    </xsd:element>
    <xsd:element name="Thème_x0020_2_x0020_site_x0020_internet" ma:index="21" nillable="true" ma:displayName="Thème 2 site internet" ma:default="" ma:format="Dropdown" ma:internalName="Th_x00e8_me_x0020_2_x0020_site_x0020_internet">
      <xsd:simpleType>
        <xsd:restriction base="dms:Choice">
          <xsd:enumeration value="Choix 1"/>
          <xsd:enumeration value="Choix 2"/>
          <xsd:enumeration value="Choix 3"/>
          <xsd:enumeration value="Choix 4"/>
          <xsd:enumeration value="Choix 5"/>
        </xsd:restriction>
      </xsd:simpleType>
    </xsd:element>
    <xsd:element name="Thème_x0020_3_x0020_site_x0020_internet" ma:index="22" nillable="true" ma:displayName="Thème 3 site internet" ma:default="" ma:format="Dropdown" ma:internalName="Th_x00e8_me_x0020_3_x0020_site_x0020_internet">
      <xsd:simpleType>
        <xsd:restriction base="dms:Choice">
          <xsd:enumeration value="Choix 1"/>
          <xsd:enumeration value="Choix 2"/>
          <xsd:enumeration value="Choix 3"/>
          <xsd:enumeration value="Choix 4"/>
          <xsd:enumeration value="Choix 5"/>
          <xsd:enumeration value="Choix 6"/>
        </xsd:restriction>
      </xsd:simpleType>
    </xsd:element>
    <xsd:element name="Tag" ma:index="23" nillable="true" ma:displayName="Tag" ma:format="Dropdown" ma:internalName="Tag">
      <xsd:simpleType>
        <xsd:restriction base="dms:Choice">
          <xsd:enumeration value="Abandon de poste"/>
          <xsd:enumeration value="Absences"/>
          <xsd:enumeration value="Accès à l'emploi territorial"/>
          <xsd:enumeration value="AEP"/>
          <xsd:enumeration value="Agents"/>
          <xsd:enumeration value="Agents contractuels"/>
          <xsd:enumeration value="Anticipation RH"/>
          <xsd:enumeration value="Apprentissage"/>
          <xsd:enumeration value="Archives"/>
          <xsd:enumeration value="ASA"/>
          <xsd:enumeration value="Assurance statutaire"/>
          <xsd:enumeration value="Autres motifs"/>
          <xsd:enumeration value="Avancement de grade"/>
          <xsd:enumeration value="Avantages en nature"/>
          <xsd:enumeration value="Bourse de l'emploi"/>
          <xsd:enumeration value="CAP / CCP"/>
          <xsd:enumeration value="Catégorie d'emploi"/>
          <xsd:enumeration value="CDG33"/>
          <xsd:enumeration value="Certificat professionnel"/>
          <xsd:enumeration value="Chômage"/>
          <xsd:enumeration value="Compte épargne temps"/>
          <xsd:enumeration value="Concours"/>
          <xsd:enumeration value="Congés"/>
          <xsd:enumeration value="Congés pour raison de santé"/>
          <xsd:enumeration value="Conseil d'administration"/>
          <xsd:enumeration value="Conseil de discipline"/>
          <xsd:enumeration value="Conseil en recrutement"/>
          <xsd:enumeration value="Conseil médical formation plénière"/>
          <xsd:enumeration value="Conseil médical formation restreinte"/>
          <xsd:enumeration value="Coopération régionale"/>
          <xsd:enumeration value="CST"/>
          <xsd:enumeration value="Demission"/>
          <xsd:enumeration value="Déontologue"/>
          <xsd:enumeration value="Détachement"/>
          <xsd:enumeration value="Dialogue social"/>
          <xsd:enumeration value="Diplôme universitaire"/>
          <xsd:enumeration value="Disponibilité"/>
          <xsd:enumeration value="Dossier individuel"/>
          <xsd:enumeration value="Droit syndical"/>
          <xsd:enumeration value="Droits"/>
          <xsd:enumeration value="Emploi territorial"/>
          <xsd:enumeration value="Emplois non permanents"/>
          <xsd:enumeration value="Emplois permanents"/>
          <xsd:enumeration value="Entretien profesionnel"/>
          <xsd:enumeration value="Examens"/>
          <xsd:enumeration value="Filière Administrative"/>
          <xsd:enumeration value="Filière Animation"/>
          <xsd:enumeration value="Filière Culturelle"/>
          <xsd:enumeration value="Filière Médico-sociale"/>
          <xsd:enumeration value="Filière Sapeurs-pompiers"/>
          <xsd:enumeration value="Filière Sécurité"/>
          <xsd:enumeration value="Filière Technique"/>
          <xsd:enumeration value="Filières"/>
          <xsd:enumeration value="Formation"/>
          <xsd:enumeration value="Frais de déplacement"/>
          <xsd:enumeration value="Gpeec"/>
          <xsd:enumeration value="Handicap"/>
          <xsd:enumeration value="Horaires"/>
          <xsd:enumeration value="Inaptitude"/>
          <xsd:enumeration value="Inscriptions"/>
          <xsd:enumeration value="Intégration directe"/>
          <xsd:enumeration value="Licence professionnelle"/>
          <xsd:enumeration value="Licenciement"/>
          <xsd:enumeration value="Lieux de concours"/>
          <xsd:enumeration value="Lignes directrices gestion"/>
          <xsd:enumeration value="Listes d'aptitude promotion interne"/>
          <xsd:enumeration value="Mag RH"/>
          <xsd:enumeration value="Maintien dans l'emploi"/>
          <xsd:enumeration value="Médécine préventive"/>
          <xsd:enumeration value="Médiations"/>
          <xsd:enumeration value="Mise à disposition"/>
          <xsd:enumeration value="Missions"/>
          <xsd:enumeration value="Mutation"/>
          <xsd:enumeration value="NBI"/>
          <xsd:enumeration value="Obligations"/>
          <xsd:enumeration value="Offre de service"/>
          <xsd:enumeration value="Pilotage RH"/>
          <xsd:enumeration value="PPR"/>
          <xsd:enumeration value="Prévoyance"/>
          <xsd:enumeration value="Primes et indemnités"/>
          <xsd:enumeration value="Promotion interne"/>
          <xsd:enumeration value="Psychologue"/>
          <xsd:enumeration value="Rapport d'activité"/>
          <xsd:enumeration value="Recrutement"/>
          <xsd:enumeration value="Régime indemnitaire"/>
          <xsd:enumeration value="Remplacement et renfort"/>
          <xsd:enumeration value="Rémunération"/>
          <xsd:enumeration value="Retraite"/>
          <xsd:enumeration value="RIFSEEP"/>
          <xsd:enumeration value="Risques profesionnels"/>
          <xsd:enumeration value="Santé"/>
          <xsd:enumeration value="Secrétaire de mairie"/>
          <xsd:enumeration value="Signalements"/>
          <xsd:enumeration value="Télétravail"/>
          <xsd:enumeration value="Temps de travail"/>
          <xsd:enumeration value="Traitement indicidiaire"/>
          <xsd:enumeration value="Santé - Prévoyance"/>
          <xsd:enumeration value="Instances médicales"/>
          <xsd:enumeration value="Listes d'aptitude concour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7dc1a-ede0-4f94-95aa-e5423aad8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0_de_x0020_publication xmlns="6fe09545-cdc4-43a9-9da5-abd37ca73394">2023-11-23T23:00:00+00:00</Date_x0020_de_x0020_publication>
    <Description_x0020_site_x0020_internet xmlns="6fe09545-cdc4-43a9-9da5-abd37ca73394" xsi:nil="true"/>
    <Tag xmlns="6fe09545-cdc4-43a9-9da5-abd37ca73394">Dossier individuel</Tag>
    <TaxCatchAll xmlns="6fe09545-cdc4-43a9-9da5-abd37ca73394" xsi:nil="true"/>
    <dce64921054a4cfeb178169aa5c80488 xmlns="6fe09545-cdc4-43a9-9da5-abd37ca73394">
      <Terms xmlns="http://schemas.microsoft.com/office/infopath/2007/PartnerControls"/>
    </dce64921054a4cfeb178169aa5c80488>
    <Origine xmlns="6fe09545-cdc4-43a9-9da5-abd37ca73394">
      <UserInfo>
        <DisplayName/>
        <AccountId xsi:nil="true"/>
        <AccountType/>
      </UserInfo>
    </Origine>
    <A_x0020_publier_x0020_ xmlns="6fe09545-cdc4-43a9-9da5-abd37ca73394">site internet</A_x0020_publier_x0020_>
    <Thème_x0020_site_x0020_internet xmlns="6fe09545-cdc4-43a9-9da5-abd37ca73394">Notices</Thème_x0020_site_x0020_internet>
    <Date_x0020_de_x0020_dépublication xmlns="6fe09545-cdc4-43a9-9da5-abd37ca73394" xsi:nil="true"/>
    <Thème_x0020_3_x0020_site_x0020_internet xmlns="6fe09545-cdc4-43a9-9da5-abd37ca73394" xsi:nil="true"/>
    <CATEGORIE xmlns="6fe09545-cdc4-43a9-9da5-abd37ca73394">Déroulement de carrière</CATEGORIE>
    <Thème_x0020_2_x0020_site_x0020_internet xmlns="6fe09545-cdc4-43a9-9da5-abd37ca73394" xsi:nil="true"/>
  </documentManagement>
</p:properties>
</file>

<file path=customXml/itemProps1.xml><?xml version="1.0" encoding="utf-8"?>
<ds:datastoreItem xmlns:ds="http://schemas.openxmlformats.org/officeDocument/2006/customXml" ds:itemID="{ED920F35-C1E4-47F9-A1A4-6B83DA48FE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09545-cdc4-43a9-9da5-abd37ca73394"/>
    <ds:schemaRef ds:uri="08e7dc1a-ede0-4f94-95aa-e5423aad87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D6705-466F-4CF8-90A8-37E5896FE7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5A2C68-D0AD-43BC-8BE1-19674A79463C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6de8e641-a2e8-4092-8f46-796d5579582f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bc632cff-eb64-4e6c-bc0c-9294257485f4"/>
    <ds:schemaRef ds:uri="http://purl.org/dc/terms/"/>
    <ds:schemaRef ds:uri="7e9f8f30-c86f-4d43-9357-50bbf3212c37"/>
    <ds:schemaRef ds:uri="6fe09545-cdc4-43a9-9da5-abd37ca733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3132</TotalTime>
  <Words>386</Words>
  <Application>Microsoft Office PowerPoint</Application>
  <PresentationFormat>Grand écran</PresentationFormat>
  <Paragraphs>76</Paragraphs>
  <Slides>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Thème_CDG33_2019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individuel - Pièces à transmettre au CDG</dc:title>
  <dc:creator>PELLISSIER Delphine</dc:creator>
  <cp:lastModifiedBy>FOURCADE Cécile</cp:lastModifiedBy>
  <cp:revision>280</cp:revision>
  <cp:lastPrinted>2019-09-16T08:47:24Z</cp:lastPrinted>
  <dcterms:created xsi:type="dcterms:W3CDTF">2019-09-13T10:15:40Z</dcterms:created>
  <dcterms:modified xsi:type="dcterms:W3CDTF">2023-11-24T16:02:23Z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0x010100DE67B4170B45E24899E1F0558CDB95BB0029ACC707A4D3BA488925F81CBA990BCD</vt:lpwstr>
  </property>
  <property fmtid="{D5CDD505-2E9C-101B-9397-08002B2CF9AE}" pid="3" name="yes_NatureDocument">
    <vt:lpwstr>11;#Présentation|b77cf780-93e9-97c7-3a17-718f336f5e1d</vt:lpwstr>
  </property>
  <property fmtid="{D5CDD505-2E9C-101B-9397-08002B2CF9AE}" pid="4" name="yes_Processus">
    <vt:lpwstr/>
  </property>
  <property fmtid="{D5CDD505-2E9C-101B-9397-08002B2CF9AE}" pid="5" name="dt_NatureDocument">
    <vt:lpwstr/>
  </property>
  <property fmtid="{D5CDD505-2E9C-101B-9397-08002B2CF9AE}" pid="6" name="dos_ProcessusDossierType">
    <vt:lpwstr/>
  </property>
  <property fmtid="{D5CDD505-2E9C-101B-9397-08002B2CF9AE}" pid="7" name="yes_Origine">
    <vt:lpwstr>46;#Communication|e0caf4d7-4e68-4a65-83a2-f53bf03166e1</vt:lpwstr>
  </property>
  <property fmtid="{D5CDD505-2E9C-101B-9397-08002B2CF9AE}" pid="8" name="dos_Processus">
    <vt:lpwstr/>
  </property>
  <property fmtid="{D5CDD505-2E9C-101B-9397-08002B2CF9AE}" pid="9" name="A publier">
    <vt:lpwstr>site internet</vt:lpwstr>
  </property>
  <property fmtid="{D5CDD505-2E9C-101B-9397-08002B2CF9AE}" pid="10" name="Nature">
    <vt:lpwstr/>
  </property>
</Properties>
</file>