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060" r:id="rId2"/>
    <p:sldId id="3061" r:id="rId3"/>
    <p:sldId id="3062" r:id="rId4"/>
    <p:sldId id="3086" r:id="rId5"/>
    <p:sldId id="3088" r:id="rId6"/>
    <p:sldId id="3089" r:id="rId7"/>
    <p:sldId id="3090" r:id="rId8"/>
    <p:sldId id="3087" r:id="rId9"/>
    <p:sldId id="3091" r:id="rId10"/>
    <p:sldId id="3092" r:id="rId11"/>
    <p:sldId id="3093" r:id="rId12"/>
    <p:sldId id="3063" r:id="rId13"/>
    <p:sldId id="3064" r:id="rId14"/>
    <p:sldId id="3065" r:id="rId15"/>
    <p:sldId id="3066" r:id="rId16"/>
    <p:sldId id="3095" r:id="rId17"/>
    <p:sldId id="3094" r:id="rId18"/>
    <p:sldId id="3067" r:id="rId19"/>
    <p:sldId id="3068" r:id="rId20"/>
    <p:sldId id="3069" r:id="rId21"/>
    <p:sldId id="3070" r:id="rId22"/>
    <p:sldId id="3072" r:id="rId23"/>
    <p:sldId id="3073" r:id="rId24"/>
    <p:sldId id="3074" r:id="rId25"/>
    <p:sldId id="3077" r:id="rId26"/>
    <p:sldId id="3078" r:id="rId27"/>
    <p:sldId id="3079" r:id="rId28"/>
    <p:sldId id="3080" r:id="rId29"/>
    <p:sldId id="3081" r:id="rId30"/>
    <p:sldId id="3082" r:id="rId31"/>
    <p:sldId id="3083" r:id="rId32"/>
    <p:sldId id="3084" r:id="rId33"/>
    <p:sldId id="3085" r:id="rId34"/>
  </p:sldIdLst>
  <p:sldSz cx="9144000" cy="6858000" type="screen4x3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544CEEB-0221-446F-B5B9-E4168441065B}">
          <p14:sldIdLst>
            <p14:sldId id="3060"/>
            <p14:sldId id="3061"/>
            <p14:sldId id="3062"/>
            <p14:sldId id="3086"/>
            <p14:sldId id="3088"/>
            <p14:sldId id="3089"/>
            <p14:sldId id="3090"/>
            <p14:sldId id="3087"/>
            <p14:sldId id="3091"/>
            <p14:sldId id="3092"/>
            <p14:sldId id="3093"/>
            <p14:sldId id="3063"/>
            <p14:sldId id="3064"/>
            <p14:sldId id="3065"/>
            <p14:sldId id="3066"/>
            <p14:sldId id="3095"/>
            <p14:sldId id="3094"/>
            <p14:sldId id="3067"/>
            <p14:sldId id="3068"/>
            <p14:sldId id="3069"/>
            <p14:sldId id="3070"/>
            <p14:sldId id="3072"/>
            <p14:sldId id="3073"/>
            <p14:sldId id="3074"/>
            <p14:sldId id="3077"/>
            <p14:sldId id="3078"/>
            <p14:sldId id="3079"/>
            <p14:sldId id="3080"/>
            <p14:sldId id="3081"/>
            <p14:sldId id="3082"/>
            <p14:sldId id="3083"/>
            <p14:sldId id="3084"/>
            <p14:sldId id="30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YROUX Elodie" initials="P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59A4D3"/>
    <a:srgbClr val="6D1E7E"/>
    <a:srgbClr val="DC002E"/>
    <a:srgbClr val="EC777C"/>
    <a:srgbClr val="00539F"/>
    <a:srgbClr val="ECD200"/>
    <a:srgbClr val="EA8800"/>
    <a:srgbClr val="E7A7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7" autoAdjust="0"/>
    <p:restoredTop sz="88602" autoAdjust="0"/>
  </p:normalViewPr>
  <p:slideViewPr>
    <p:cSldViewPr>
      <p:cViewPr varScale="1">
        <p:scale>
          <a:sx n="101" d="100"/>
          <a:sy n="101" d="100"/>
        </p:scale>
        <p:origin x="2040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6563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3187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45" Type="http://schemas.openxmlformats.org/officeDocument/2006/relationships/customXml" Target="../customXml/item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" y="11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53" y="11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1" y="9431613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53" y="9431613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85F99A4-5923-46CF-A6DB-9344959D2FF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2817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1" y="11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53" y="11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7287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70"/>
            <a:ext cx="5439410" cy="4468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1" y="9431613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53" y="9431613"/>
            <a:ext cx="2946347" cy="49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15" tIns="45664" rIns="91315" bIns="4566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C90CAD9-B4E4-496A-BDCB-24A38121B567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13508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24687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53819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1494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1073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84500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37936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03812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6882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43484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2579810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4333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12830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30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8549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31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014478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32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837856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33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283691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03508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8698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9332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0039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08363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5208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90CAD9-B4E4-496A-BDCB-24A38121B567}" type="slidenum">
              <a:rPr lang="fr-FR" smtClean="0"/>
              <a:pPr>
                <a:defRPr/>
              </a:pPr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515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844824"/>
            <a:ext cx="6858000" cy="19531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890071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16C3F9-0DC5-478A-A707-7E8F7BA6458F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6124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732588" y="198438"/>
            <a:ext cx="2160587" cy="59277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0825" y="198438"/>
            <a:ext cx="6329363" cy="59277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1A7F7-BDAC-4073-9374-C3D550D0093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1495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96721-D81C-4E9B-B1A3-91FFD54522A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64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0825" y="1600200"/>
            <a:ext cx="4244975" cy="4525963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975" cy="4525963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FC1E6-90D9-4A8D-B81E-1854274682A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5645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50826" y="1681163"/>
            <a:ext cx="42481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64904"/>
            <a:ext cx="4248150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1979613" y="198438"/>
            <a:ext cx="6707187" cy="11430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11" name="Espace réservé du contenu 2"/>
          <p:cNvSpPr>
            <a:spLocks noGrp="1"/>
          </p:cNvSpPr>
          <p:nvPr>
            <p:ph sz="half" idx="13"/>
          </p:nvPr>
        </p:nvSpPr>
        <p:spPr>
          <a:xfrm>
            <a:off x="250825" y="2564904"/>
            <a:ext cx="4244975" cy="3561259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12" name="Espace réservé du texte 2"/>
          <p:cNvSpPr>
            <a:spLocks noGrp="1"/>
          </p:cNvSpPr>
          <p:nvPr>
            <p:ph type="body" idx="14"/>
          </p:nvPr>
        </p:nvSpPr>
        <p:spPr>
          <a:xfrm>
            <a:off x="4629150" y="1681163"/>
            <a:ext cx="42481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7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FBABE-0F8F-4EF7-A9EB-37246EE54A98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594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8F986-BE29-47B8-AB1D-35BEA8F9FAF5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668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64168F-093F-4188-AD84-30A5717E81A0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0503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484784"/>
            <a:ext cx="2949575" cy="12241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47864" y="987425"/>
            <a:ext cx="5544616" cy="532189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1520" y="2708920"/>
            <a:ext cx="2949575" cy="3600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6C38E-09CC-418F-99BE-B4BBC9EC30E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313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348038" y="987425"/>
            <a:ext cx="5544442" cy="532189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/>
              <a:t>Cliquez sur l'icône pour ajouter une image</a:t>
            </a:r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251520" y="1484784"/>
            <a:ext cx="2949575" cy="12241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9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51520" y="2708920"/>
            <a:ext cx="2949575" cy="36004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EA773-25D3-4BAF-AEA2-644BFAEFED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979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1899B-4F66-4198-9B0B-90FBBDAB92B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3451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4" y="198438"/>
            <a:ext cx="54461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 style du titre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00200"/>
            <a:ext cx="86423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79388" y="6454775"/>
            <a:ext cx="2133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fr-FR"/>
              <a:t>SEPTEMBRE 2018</a:t>
            </a:r>
            <a:endParaRPr lang="fr-FR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54775"/>
            <a:ext cx="2895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1013" y="6454775"/>
            <a:ext cx="2133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1833593-00DD-4696-90B2-F78114492D0B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12954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rgbClr val="59A4D3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59A4D3"/>
          </a:solidFill>
          <a:latin typeface="Helvetica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ctrTitle"/>
          </p:nvPr>
        </p:nvSpPr>
        <p:spPr>
          <a:xfrm>
            <a:off x="251519" y="1844675"/>
            <a:ext cx="8713093" cy="3384525"/>
          </a:xfrm>
        </p:spPr>
        <p:txBody>
          <a:bodyPr/>
          <a:lstStyle/>
          <a:p>
            <a:r>
              <a:rPr lang="fr-FR" altLang="fr-FR" sz="5400" b="1" dirty="0"/>
              <a:t>Conseil Médical en formation restreinte : </a:t>
            </a:r>
            <a:br>
              <a:rPr lang="fr-FR" altLang="fr-FR" sz="4800" dirty="0"/>
            </a:br>
            <a:r>
              <a:rPr lang="fr-FR" altLang="fr-FR" sz="5400" dirty="0"/>
              <a:t>rôle et mode d’emploi</a:t>
            </a:r>
            <a:br>
              <a:rPr lang="fr-FR" altLang="fr-FR" sz="5400" dirty="0"/>
            </a:br>
            <a:endParaRPr lang="fr-FR" altLang="fr-FR" sz="5400" dirty="0"/>
          </a:p>
        </p:txBody>
      </p:sp>
      <p:sp>
        <p:nvSpPr>
          <p:cNvPr id="5124" name="Espace réservé de la date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r-FR" altLang="fr-FR" sz="1400" dirty="0"/>
              <a:t>AOUT 2022</a:t>
            </a:r>
          </a:p>
        </p:txBody>
      </p:sp>
      <p:sp>
        <p:nvSpPr>
          <p:cNvPr id="512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FC972A4-D5F6-454B-82F7-F778BFF43952}" type="slidenum">
              <a:rPr lang="fr-FR" altLang="fr-FR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fr-FR" altLang="fr-FR" sz="1400"/>
          </a:p>
        </p:txBody>
      </p:sp>
    </p:spTree>
    <p:extLst>
      <p:ext uri="{BB962C8B-B14F-4D97-AF65-F5344CB8AC3E}">
        <p14:creationId xmlns:p14="http://schemas.microsoft.com/office/powerpoint/2010/main" val="4259517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7D4F7FF-D1AE-44FE-81E0-B55B07A9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D7A788-778A-4C60-8015-29C3E8EBF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EF1F4E9-3C81-4717-B6BF-C1C7B8C89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10</a:t>
            </a:fld>
            <a:endParaRPr lang="fr-FR" dirty="0"/>
          </a:p>
        </p:txBody>
      </p:sp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D2C6F2BB-7B2D-42A7-959B-3DECB9FAB3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14" t="18284" r="13478" b="39868"/>
          <a:stretch/>
        </p:blipFill>
        <p:spPr>
          <a:xfrm>
            <a:off x="250825" y="1628800"/>
            <a:ext cx="8642350" cy="4680520"/>
          </a:xfrm>
        </p:spPr>
      </p:pic>
    </p:spTree>
    <p:extLst>
      <p:ext uri="{BB962C8B-B14F-4D97-AF65-F5344CB8AC3E}">
        <p14:creationId xmlns:p14="http://schemas.microsoft.com/office/powerpoint/2010/main" val="8114936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BF3C9A-B5DF-43D4-B5BE-B2BB94143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61945F2-5DF2-40DC-8939-80C9183AD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B104609-27D7-4D62-836E-E6C13C495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11</a:t>
            </a:fld>
            <a:endParaRPr lang="fr-FR" dirty="0"/>
          </a:p>
        </p:txBody>
      </p:sp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960BBB30-4E80-4CD1-BDCE-22A92DB933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40" t="30001" r="14392" b="31499"/>
          <a:stretch/>
        </p:blipFill>
        <p:spPr>
          <a:xfrm>
            <a:off x="250825" y="1628800"/>
            <a:ext cx="8642350" cy="4680520"/>
          </a:xfrm>
        </p:spPr>
      </p:pic>
    </p:spTree>
    <p:extLst>
      <p:ext uri="{BB962C8B-B14F-4D97-AF65-F5344CB8AC3E}">
        <p14:creationId xmlns:p14="http://schemas.microsoft.com/office/powerpoint/2010/main" val="1298707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408810" cy="1143000"/>
          </a:xfrm>
        </p:spPr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La formation restreinte du Conseil Médical est compétente pour : </a:t>
            </a:r>
          </a:p>
          <a:p>
            <a:pPr algn="just"/>
            <a:endParaRPr lang="fr-FR" sz="900" dirty="0"/>
          </a:p>
          <a:p>
            <a:pPr>
              <a:buFont typeface="Wingdings" panose="05000000000000000000" pitchFamily="2" charset="2"/>
              <a:buChar char="Ø"/>
            </a:pPr>
            <a:r>
              <a:rPr lang="fr-FR" dirty="0"/>
              <a:t>Les agents titulaires (CNRACL ou IRCANTEC)</a:t>
            </a:r>
          </a:p>
          <a:p>
            <a:pPr>
              <a:buFont typeface="Wingdings" panose="05000000000000000000" pitchFamily="2" charset="2"/>
              <a:buChar char="Ø"/>
            </a:pPr>
            <a:endParaRPr lang="fr-FR" sz="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/>
              <a:t>Les agents stagiaires (CNRACL ou IRCANTEC)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dirty="0"/>
              <a:t>Les agents contractuels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dirty="0"/>
          </a:p>
          <a:p>
            <a:pPr algn="just">
              <a:buFont typeface="Wingdings" panose="05000000000000000000" pitchFamily="2" charset="2"/>
              <a:buChar char="Ø"/>
            </a:pPr>
            <a:endParaRPr lang="fr-FR" dirty="0"/>
          </a:p>
          <a:p>
            <a:pPr algn="just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603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264794" cy="1143000"/>
          </a:xfrm>
        </p:spPr>
        <p:txBody>
          <a:bodyPr/>
          <a:lstStyle/>
          <a:p>
            <a:r>
              <a:rPr lang="fr-FR" dirty="0"/>
              <a:t>La composition de la formation restreinte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dirty="0"/>
              <a:t>Le Conseil Médical réunit en formation restreinte est composé de :</a:t>
            </a:r>
          </a:p>
          <a:p>
            <a:endParaRPr lang="fr-FR" altLang="fr-FR" sz="900" dirty="0"/>
          </a:p>
          <a:p>
            <a:pPr lvl="1"/>
            <a:r>
              <a:rPr lang="fr-FR" altLang="fr-FR" dirty="0"/>
              <a:t>3 médecins titulaires désignés par le Préfet (et 1 ou plusieurs médecins suppléants)</a:t>
            </a:r>
          </a:p>
          <a:p>
            <a:pPr lvl="1"/>
            <a:endParaRPr lang="fr-FR" altLang="fr-FR" sz="900" dirty="0"/>
          </a:p>
          <a:p>
            <a:pPr lvl="1"/>
            <a:endParaRPr lang="fr-FR" altLang="fr-FR" sz="900" dirty="0"/>
          </a:p>
          <a:p>
            <a:r>
              <a:rPr lang="fr-FR" altLang="fr-FR" dirty="0"/>
              <a:t>Quorum : 2 médecins</a:t>
            </a:r>
          </a:p>
          <a:p>
            <a:pPr marL="0" indent="0">
              <a:buNone/>
            </a:pPr>
            <a:endParaRPr lang="fr-FR" alt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2838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696842" cy="1143000"/>
          </a:xfrm>
        </p:spPr>
        <p:txBody>
          <a:bodyPr/>
          <a:lstStyle/>
          <a:p>
            <a:r>
              <a:rPr lang="fr-FR" dirty="0"/>
              <a:t>Étapes d’un dossier auprès de la formation restreinte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657841"/>
              </p:ext>
            </p:extLst>
          </p:nvPr>
        </p:nvGraphicFramePr>
        <p:xfrm>
          <a:off x="683568" y="1628800"/>
          <a:ext cx="7560840" cy="460851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4339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6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17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1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Saisine de la formation restreinte </a:t>
                      </a:r>
                      <a:endParaRPr lang="fr-FR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57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2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Instruction du dossier</a:t>
                      </a:r>
                      <a:endParaRPr lang="fr-FR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176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3 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Inscription à une séance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5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4 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Droits de l’agent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4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5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Réunion de la formation restreinte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6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6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Avis de la formation restreinte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07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7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Saisine du Conseil Médical Supérieur (CMS)</a:t>
                      </a:r>
                      <a:endParaRPr lang="fr-FR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88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Étape 8</a:t>
                      </a:r>
                      <a:endParaRPr lang="fr-FR" sz="18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Décision de la collectivité (arrêté)</a:t>
                      </a:r>
                      <a:endParaRPr lang="fr-FR" sz="18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645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476672"/>
            <a:ext cx="5976762" cy="864766"/>
          </a:xfrm>
        </p:spPr>
        <p:txBody>
          <a:bodyPr/>
          <a:lstStyle/>
          <a:p>
            <a:r>
              <a:rPr lang="fr-FR" u="sng" dirty="0"/>
              <a:t>Étape 1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7" y="1928812"/>
            <a:ext cx="8642350" cy="4525963"/>
          </a:xfrm>
        </p:spPr>
        <p:txBody>
          <a:bodyPr/>
          <a:lstStyle/>
          <a:p>
            <a:pPr algn="just"/>
            <a:endParaRPr lang="fr-FR" sz="900" dirty="0"/>
          </a:p>
          <a:p>
            <a:pPr algn="just"/>
            <a:r>
              <a:rPr lang="fr-FR" sz="2400" dirty="0"/>
              <a:t>Saisine dématérialisée par la collectivité via l’application Net-CMCR (pour demande de création de compte s’adresser à supportespaceprive@cdg33.fr)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Saisine de la formation restreinte à l’initiative de l’employeur et/ou à la demande de l’agent</a:t>
            </a:r>
          </a:p>
          <a:p>
            <a:pPr algn="just"/>
            <a:endParaRPr lang="fr-FR" sz="900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33382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EA97C6-8DC9-4017-85B2-F7129871E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32656"/>
            <a:ext cx="5446160" cy="1143000"/>
          </a:xfrm>
        </p:spPr>
        <p:txBody>
          <a:bodyPr/>
          <a:lstStyle/>
          <a:p>
            <a:r>
              <a:rPr lang="fr-FR" u="sng" dirty="0"/>
              <a:t>Étape 1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de la formation restreinte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B000A6-BA8B-4CCC-B18C-E2F13B109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928812"/>
            <a:ext cx="8642350" cy="4525963"/>
          </a:xfrm>
        </p:spPr>
        <p:txBody>
          <a:bodyPr/>
          <a:lstStyle/>
          <a:p>
            <a:pPr algn="just"/>
            <a:r>
              <a:rPr lang="fr-FR" sz="2400" u="sng" dirty="0"/>
              <a:t>Lorsque la saisine est à l’initiative de l’agent</a:t>
            </a:r>
            <a:r>
              <a:rPr lang="fr-FR" sz="2400" dirty="0"/>
              <a:t> le secrétariat du Conseil Médical accuse réception de la saisine à l’agent et à la collectivité :</a:t>
            </a:r>
          </a:p>
          <a:p>
            <a:pPr algn="just"/>
            <a:endParaRPr lang="fr-FR" sz="800" dirty="0"/>
          </a:p>
          <a:p>
            <a:pPr marL="457200" lvl="1" indent="0">
              <a:buNone/>
            </a:pPr>
            <a:r>
              <a:rPr lang="fr-FR" dirty="0">
                <a:sym typeface="Wingdings" panose="05000000000000000000" pitchFamily="2" charset="2"/>
              </a:rPr>
              <a:t></a:t>
            </a:r>
            <a:r>
              <a:rPr lang="fr-FR" dirty="0"/>
              <a:t>Possibilité de saisine directe de la formation restreinte par l’agent lorsque l’employeur ne donne pas suite à sa demande dans un délai de 3 semaines (en envoyant au secrétariat du Conseil Médical un double de sa demande par recommandé avec accusé de réception)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09CB65-FB3E-4772-B4E6-2AD1AF98B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354E41-8959-4670-9CB1-A38266DD8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1163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2C73B7-4B74-4D39-9271-80D0D57B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32656"/>
            <a:ext cx="5446160" cy="1143000"/>
          </a:xfrm>
        </p:spPr>
        <p:txBody>
          <a:bodyPr/>
          <a:lstStyle/>
          <a:p>
            <a:r>
              <a:rPr lang="fr-FR" u="sng" dirty="0"/>
              <a:t>Étape 1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de la formation restreinte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F7E85A-137F-4BBC-9BED-02648919C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endParaRPr lang="fr-FR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dirty="0"/>
              <a:t>Envoyer par courrier les documents sous pli confidentiel (fonction « Éditer un bordereau »)</a:t>
            </a:r>
          </a:p>
          <a:p>
            <a:pPr marL="0" indent="0" algn="just">
              <a:buNone/>
            </a:pPr>
            <a:endParaRPr lang="fr-FR" sz="2400" dirty="0"/>
          </a:p>
          <a:p>
            <a:pPr algn="just"/>
            <a:r>
              <a:rPr lang="fr-FR" sz="2400" dirty="0"/>
              <a:t>Nécessité de respecter le secret médical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dirty="0"/>
              <a:t>Article 226-13 du Code Pénal : 15 000 euros d’amende et 1 an d’emprisonnement en cas de violation du secret médical </a:t>
            </a:r>
          </a:p>
          <a:p>
            <a:endParaRPr lang="fr-FR" dirty="0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75AE00-ED1A-4B51-9692-F34C79442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0E21C3-A9B4-4758-9C72-6D958C883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871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3" y="304353"/>
            <a:ext cx="5446160" cy="1143000"/>
          </a:xfrm>
        </p:spPr>
        <p:txBody>
          <a:bodyPr/>
          <a:lstStyle/>
          <a:p>
            <a:r>
              <a:rPr lang="fr-FR" u="sng" dirty="0"/>
              <a:t>Étape 1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/>
          <a:srcRect b="8139"/>
          <a:stretch/>
        </p:blipFill>
        <p:spPr>
          <a:xfrm>
            <a:off x="179387" y="1772816"/>
            <a:ext cx="8148162" cy="4525963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1979613" y="3284984"/>
            <a:ext cx="1440160" cy="43204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31D3547-2DB0-40F8-8D59-D1D980937AD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8139"/>
          <a:stretch/>
        </p:blipFill>
        <p:spPr>
          <a:xfrm>
            <a:off x="226492" y="1753047"/>
            <a:ext cx="8148162" cy="45259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6DDD3E3-73E7-4E90-B10F-CF931A1B7A8B}"/>
              </a:ext>
            </a:extLst>
          </p:cNvPr>
          <p:cNvSpPr/>
          <p:nvPr/>
        </p:nvSpPr>
        <p:spPr>
          <a:xfrm>
            <a:off x="250825" y="1733278"/>
            <a:ext cx="8497639" cy="4320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83417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2</a:t>
            </a:r>
            <a:r>
              <a:rPr lang="fr-FR" dirty="0"/>
              <a:t>: </a:t>
            </a:r>
            <a:br>
              <a:rPr lang="fr-FR" dirty="0"/>
            </a:br>
            <a:r>
              <a:rPr lang="fr-FR" dirty="0"/>
              <a:t>Instruction du dossier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dirty="0"/>
              <a:t>L’instruction des dossiers s’effectue par le Médecin Président assisté du secrétariat du Conseil Médical 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Le recours à l’expertise médicale devient l’exception : l’étude des dossiers sur pièces médicales est privilégiée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Encourager les agents à fournir des certificats médicaux détaillés, compte-rendu d’hospitalisation ou d’opération, protocole de soins…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fr-FR" dirty="0"/>
              <a:t>Envoi de ces documents sous pli confidentiel</a:t>
            </a:r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75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408810" cy="1143000"/>
          </a:xfrm>
        </p:spPr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Saisines obligatoires pour :</a:t>
            </a:r>
          </a:p>
          <a:p>
            <a:pPr marL="0" indent="0">
              <a:buNone/>
            </a:pPr>
            <a:endParaRPr lang="fr-FR" sz="900" dirty="0"/>
          </a:p>
          <a:p>
            <a:pPr lvl="1"/>
            <a:r>
              <a:rPr lang="fr-FR" dirty="0"/>
              <a:t>L’octroi d’une 1</a:t>
            </a:r>
            <a:r>
              <a:rPr lang="fr-FR" baseline="30000" dirty="0"/>
              <a:t>ère</a:t>
            </a:r>
            <a:r>
              <a:rPr lang="fr-FR" dirty="0"/>
              <a:t> période de CLM, CGM, CLD</a:t>
            </a:r>
          </a:p>
          <a:p>
            <a:pPr lvl="1"/>
            <a:endParaRPr lang="fr-FR" sz="900" dirty="0"/>
          </a:p>
          <a:p>
            <a:pPr lvl="1"/>
            <a:r>
              <a:rPr lang="fr-FR" dirty="0"/>
              <a:t>Le 1</a:t>
            </a:r>
            <a:r>
              <a:rPr lang="fr-FR" baseline="30000" dirty="0"/>
              <a:t>er</a:t>
            </a:r>
            <a:r>
              <a:rPr lang="fr-FR" dirty="0"/>
              <a:t> renouvellement d’un CLM, CGM, CLD après épuisement des droits à rémunération à plein traitement (passage à demi-traitement)</a:t>
            </a:r>
          </a:p>
          <a:p>
            <a:pPr lvl="1"/>
            <a:endParaRPr lang="fr-FR" sz="900" dirty="0"/>
          </a:p>
          <a:p>
            <a:pPr lvl="1"/>
            <a:r>
              <a:rPr lang="fr-FR" dirty="0"/>
              <a:t>Le dernier renouvellement d’un CLM, CGM, CLD (et les questions d’aptitude à cette occasion) : dernière prolongation de 3 mois ou de 6 mois maximum avant la fin des droits statutaires</a:t>
            </a:r>
          </a:p>
        </p:txBody>
      </p:sp>
      <p:sp>
        <p:nvSpPr>
          <p:cNvPr id="4" name="Espace réservé de la date 3" descr="AOUT 2022&#10;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1878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2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Instruction du dossier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dirty="0"/>
              <a:t>Si une expertise est nécessaire le secrétariat du Conseil Médical :</a:t>
            </a:r>
          </a:p>
          <a:p>
            <a:pPr algn="just"/>
            <a:endParaRPr lang="fr-FR" sz="2400" dirty="0"/>
          </a:p>
          <a:p>
            <a:pPr marL="514350" indent="-514350" algn="just">
              <a:buFont typeface="+mj-lt"/>
              <a:buAutoNum type="arabicPeriod"/>
            </a:pPr>
            <a:r>
              <a:rPr lang="fr-FR" sz="2400" dirty="0"/>
              <a:t>Envoi un courrier à l’agent lui demandant de prendre rendez-vous auprès d’un médecin agréé (désigné par le Conseil Médical en fonction des informations contenues dans le dossier de l’agent) </a:t>
            </a:r>
          </a:p>
          <a:p>
            <a:pPr marL="0" lvl="1" indent="0" algn="just">
              <a:buNone/>
            </a:pPr>
            <a:endParaRPr lang="fr-FR" b="1" u="sng" dirty="0"/>
          </a:p>
          <a:p>
            <a:pPr marL="0" lvl="1" indent="0" algn="just">
              <a:buNone/>
            </a:pPr>
            <a:r>
              <a:rPr lang="fr-FR" b="1" u="sng" dirty="0"/>
              <a:t>Important</a:t>
            </a:r>
            <a:r>
              <a:rPr lang="fr-FR" b="1" dirty="0"/>
              <a:t> :</a:t>
            </a:r>
            <a:r>
              <a:rPr lang="fr-FR" dirty="0"/>
              <a:t> porter une attention particulière à l’adresse de l’agent renseignée sur Net-CMCR afin d’éviter les retours de courriers et d’augmenter les délais de traitement d’un dossier</a:t>
            </a:r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37675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2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Instruction du dossier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400" dirty="0"/>
              <a:t>2. Envoi un ordre de mission au médecin agréé </a:t>
            </a:r>
          </a:p>
          <a:p>
            <a:pPr marL="457200" lvl="1" indent="0">
              <a:buNone/>
            </a:pPr>
            <a:r>
              <a:rPr lang="fr-FR" dirty="0"/>
              <a:t>(un agent peut demander une fois à changer d’expert)</a:t>
            </a:r>
          </a:p>
          <a:p>
            <a:pPr marL="0" indent="0" algn="just">
              <a:buNone/>
            </a:pPr>
            <a:endParaRPr lang="fr-F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Lors de la prise de rendez-vous, l’agent devra préciser que c’est pour une </a:t>
            </a:r>
            <a:r>
              <a:rPr lang="fr-FR" sz="2400" u="sng" dirty="0"/>
              <a:t>expertise à la demande du Conseil Médical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900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L’agent doit apporter tous les documents médicaux pouvant éclairer l’expert sur son état de santé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Réception de l’expertise par le secrétariat du Conseil Médical puis inscription du dossier à une séance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0607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391840"/>
            <a:ext cx="5446160" cy="1143000"/>
          </a:xfrm>
        </p:spPr>
        <p:txBody>
          <a:bodyPr/>
          <a:lstStyle/>
          <a:p>
            <a:r>
              <a:rPr lang="fr-FR" u="sng" dirty="0"/>
              <a:t>Étape 3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Inscription à une séance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928812"/>
            <a:ext cx="8642350" cy="4525963"/>
          </a:xfrm>
        </p:spPr>
        <p:txBody>
          <a:bodyPr/>
          <a:lstStyle/>
          <a:p>
            <a:pPr algn="just"/>
            <a:r>
              <a:rPr lang="fr-FR" dirty="0"/>
              <a:t>Envoi d’un courrier 10 jours avant la séance pour informer l’agent : </a:t>
            </a:r>
          </a:p>
          <a:p>
            <a:pPr algn="just"/>
            <a:endParaRPr lang="fr-FR" sz="900" dirty="0"/>
          </a:p>
          <a:p>
            <a:pPr lvl="1" algn="just"/>
            <a:r>
              <a:rPr lang="fr-FR" dirty="0"/>
              <a:t>De la date d’examen de son dossier</a:t>
            </a:r>
          </a:p>
          <a:p>
            <a:pPr lvl="1" algn="just"/>
            <a:r>
              <a:rPr lang="fr-FR" dirty="0"/>
              <a:t>De ses droits :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2400" dirty="0"/>
              <a:t>Droit à consulter son dossier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2400" dirty="0"/>
              <a:t>Droit à une procédure contradictoire 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fr-FR" sz="2400" dirty="0"/>
              <a:t>Droit de faire entendre le médecin de son choix</a:t>
            </a:r>
          </a:p>
          <a:p>
            <a:pPr lvl="2" algn="just">
              <a:buFont typeface="Wingdings" panose="05000000000000000000" pitchFamily="2" charset="2"/>
              <a:buChar char="Ø"/>
            </a:pPr>
            <a:endParaRPr lang="fr-FR" sz="900" dirty="0"/>
          </a:p>
          <a:p>
            <a:pPr lvl="1" algn="just"/>
            <a:r>
              <a:rPr lang="fr-FR" dirty="0"/>
              <a:t>Des voies de recours possibles devant le Conseil Médical Supérieur (CMS)</a:t>
            </a:r>
          </a:p>
          <a:p>
            <a:pPr lvl="1"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481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4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Droits de l’agent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u="sng" dirty="0"/>
              <a:t>Le droit à consulter son dossier </a:t>
            </a:r>
          </a:p>
          <a:p>
            <a:pPr algn="just">
              <a:spcBef>
                <a:spcPts val="1200"/>
              </a:spcBef>
            </a:pPr>
            <a:r>
              <a:rPr lang="fr-FR" sz="2400" dirty="0"/>
              <a:t>Personnellement ou par l’intermédiaire de son représentant (mandat nécessaire)</a:t>
            </a:r>
          </a:p>
          <a:p>
            <a:pPr algn="just">
              <a:spcBef>
                <a:spcPts val="1200"/>
              </a:spcBef>
            </a:pPr>
            <a:endParaRPr lang="fr-FR" sz="900" dirty="0"/>
          </a:p>
          <a:p>
            <a:pPr algn="just">
              <a:spcBef>
                <a:spcPts val="1200"/>
              </a:spcBef>
            </a:pPr>
            <a:r>
              <a:rPr lang="fr-FR" sz="2400" dirty="0"/>
              <a:t>Consultation préalable du dossier possible sur rendez-vous uniquement, pris auprès du secrétariat du Conseil Médical </a:t>
            </a:r>
          </a:p>
          <a:p>
            <a:pPr algn="just">
              <a:spcBef>
                <a:spcPts val="1200"/>
              </a:spcBef>
            </a:pPr>
            <a:endParaRPr lang="fr-FR" sz="900" dirty="0"/>
          </a:p>
          <a:p>
            <a:pPr algn="just">
              <a:spcBef>
                <a:spcPts val="1200"/>
              </a:spcBef>
            </a:pPr>
            <a:r>
              <a:rPr lang="fr-FR" sz="2400" dirty="0"/>
              <a:t>Sur demande obligatoirement accompagnée d’une copie de la carte d’identité, la partie médicale du dossier peut être transmise par courrier ou courriel à l’agent, ou au médecin de son choix</a:t>
            </a:r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7480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4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Droits de l’agent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b="1" u="sng" dirty="0"/>
              <a:t>Le droit à une procédure contradictoire</a:t>
            </a:r>
          </a:p>
          <a:p>
            <a:pPr algn="just">
              <a:spcBef>
                <a:spcPts val="1200"/>
              </a:spcBef>
            </a:pPr>
            <a:r>
              <a:rPr lang="fr-FR" sz="2400" dirty="0"/>
              <a:t>L’agent peut présenter des observations écrites et fournir des certificats médicaux complémentaires :</a:t>
            </a:r>
          </a:p>
          <a:p>
            <a:pPr algn="just">
              <a:spcBef>
                <a:spcPts val="1200"/>
              </a:spcBef>
            </a:pPr>
            <a:endParaRPr lang="fr-FR" sz="900" dirty="0"/>
          </a:p>
          <a:p>
            <a:pPr lvl="1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/>
              <a:t>Envoi au secrétariat du Conseil Médical par courrier ou par courriel </a:t>
            </a:r>
          </a:p>
          <a:p>
            <a:pPr marL="0" indent="0" algn="just">
              <a:spcBef>
                <a:spcPts val="1200"/>
              </a:spcBef>
              <a:buNone/>
            </a:pPr>
            <a:r>
              <a:rPr lang="fr-FR" sz="2400" dirty="0"/>
              <a:t>ou </a:t>
            </a:r>
          </a:p>
          <a:p>
            <a:pPr lvl="1" algn="just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fr-FR" dirty="0"/>
              <a:t>Remise en mains propres au secrétariat du Conseil Médical (lors de la consultation du dossier)</a:t>
            </a:r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13662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441623"/>
            <a:ext cx="5446160" cy="1143000"/>
          </a:xfrm>
        </p:spPr>
        <p:txBody>
          <a:bodyPr/>
          <a:lstStyle/>
          <a:p>
            <a:r>
              <a:rPr lang="fr-FR" u="sng" dirty="0"/>
              <a:t>Étape 5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Réunion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387" y="2066429"/>
            <a:ext cx="8642350" cy="4525963"/>
          </a:xfrm>
        </p:spPr>
        <p:txBody>
          <a:bodyPr/>
          <a:lstStyle/>
          <a:p>
            <a:pPr algn="just"/>
            <a:r>
              <a:rPr lang="fr-FR" sz="2400" b="1" u="sng" dirty="0"/>
              <a:t>L’agent et la collectivité peuvent faire entendre le médecin de leur choix lors de la séance de la formation restreinte du Conseil Médical :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Déplacement du médecin à la charge de l’agent ou de la collectivité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Le secrétariat du Conseil Médical doit être informé en amont de la venue d’un médecin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609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327174"/>
            <a:ext cx="5446160" cy="1143000"/>
          </a:xfrm>
        </p:spPr>
        <p:txBody>
          <a:bodyPr/>
          <a:lstStyle/>
          <a:p>
            <a:r>
              <a:rPr lang="fr-FR" u="sng" dirty="0"/>
              <a:t>Étape 6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Avis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988840"/>
            <a:ext cx="8642350" cy="4281339"/>
          </a:xfrm>
        </p:spPr>
        <p:txBody>
          <a:bodyPr/>
          <a:lstStyle/>
          <a:p>
            <a:pPr algn="just"/>
            <a:r>
              <a:rPr lang="fr-FR" sz="2400" dirty="0"/>
              <a:t>Téléchargeable sur l’application Net-CMCR quelques jours après la séance de la formation restreinte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b="1" u="sng" dirty="0"/>
              <a:t>Pas d’envoi par courrier pour les collectivités</a:t>
            </a:r>
            <a:endParaRPr lang="fr-FR" sz="2400" dirty="0"/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Aucun avis donné par téléphone 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b="1" u="sng" dirty="0"/>
              <a:t>Avis notifié à l’agent </a:t>
            </a:r>
            <a:r>
              <a:rPr lang="fr-FR" sz="2400" dirty="0"/>
              <a:t>par le secrétariat du Conseil Médical dans un délai de 2 à 3 semaines (après la mise en ligne sur l’application)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46520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86831" y="337220"/>
            <a:ext cx="5446160" cy="1143000"/>
          </a:xfrm>
        </p:spPr>
        <p:txBody>
          <a:bodyPr/>
          <a:lstStyle/>
          <a:p>
            <a:r>
              <a:rPr lang="fr-FR" u="sng" dirty="0"/>
              <a:t>Étape 6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Avis de la formation restreinte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81746"/>
            <a:ext cx="9144000" cy="3744417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906810" y="5591074"/>
            <a:ext cx="1080021" cy="535089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9549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338137"/>
            <a:ext cx="5446160" cy="1143000"/>
          </a:xfrm>
        </p:spPr>
        <p:txBody>
          <a:bodyPr/>
          <a:lstStyle/>
          <a:p>
            <a:r>
              <a:rPr lang="fr-FR" u="sng" dirty="0"/>
              <a:t>Étape 6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Avis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2263" y="1928812"/>
            <a:ext cx="8642350" cy="4525963"/>
          </a:xfrm>
        </p:spPr>
        <p:txBody>
          <a:bodyPr/>
          <a:lstStyle/>
          <a:p>
            <a:pPr algn="just"/>
            <a:r>
              <a:rPr lang="fr-FR" sz="2400" b="1" u="sng" dirty="0"/>
              <a:t>Acte préparatoire à la décision de la collectivité</a:t>
            </a:r>
          </a:p>
          <a:p>
            <a:pPr algn="just"/>
            <a:r>
              <a:rPr lang="fr-FR" sz="2400" dirty="0"/>
              <a:t>Non susceptible de recours</a:t>
            </a:r>
            <a:endParaRPr lang="fr-FR" sz="2400" i="1" dirty="0"/>
          </a:p>
          <a:p>
            <a:pPr algn="just"/>
            <a:r>
              <a:rPr lang="fr-FR" sz="2400" dirty="0"/>
              <a:t>L’avis de la formation restreinte n’est pas une décision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b="1" u="sng" dirty="0"/>
              <a:t>Avis consultatif qui ne lie pas la collectivité (sauf les avis concernant l’aptitude ou l’inaptitude de l’agent)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10357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7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du CMS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dirty="0"/>
              <a:t>Unique interlocuteur du CMS : secrétariat du Conseil Médical</a:t>
            </a:r>
          </a:p>
          <a:p>
            <a:pPr algn="just"/>
            <a:r>
              <a:rPr lang="fr-FR" sz="2400" b="1" u="sng" dirty="0"/>
              <a:t>Délai de 2 mois à compter de la notification de l’avis pour saisir le CMS</a:t>
            </a:r>
          </a:p>
          <a:p>
            <a:pPr algn="just"/>
            <a:endParaRPr lang="fr-FR" sz="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Recours à l’initiative de l’agent </a:t>
            </a:r>
          </a:p>
          <a:p>
            <a:pPr lvl="1" algn="just"/>
            <a:r>
              <a:rPr lang="fr-FR" dirty="0"/>
              <a:t>L’agent rédige un courrier de recours précisant explicitement l’avis contesté et sa requête et le transmet à son employeur</a:t>
            </a:r>
          </a:p>
          <a:p>
            <a:pPr lvl="1" algn="just"/>
            <a:r>
              <a:rPr lang="fr-FR" dirty="0"/>
              <a:t>L’administration adresse l’ensemble des éléments au secrétariat du Conseil Médical ainsi qu’une lettre de transmission de recours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94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408810" cy="1143000"/>
          </a:xfrm>
        </p:spPr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/>
              <a:t>La réintégration à expiration des droits à congés pour raisons de santé (questions d’aptitude après 12 mois de CMO, 3 ans de CLM/CGM, 5 ans de CLD)</a:t>
            </a:r>
          </a:p>
          <a:p>
            <a:pPr marL="457200" lvl="1" indent="0">
              <a:buNone/>
            </a:pPr>
            <a:endParaRPr lang="fr-FR" sz="900" dirty="0"/>
          </a:p>
          <a:p>
            <a:pPr lvl="1"/>
            <a:r>
              <a:rPr lang="fr-FR" dirty="0"/>
              <a:t>La réintégration à l’issue d’un congé d’office ou d’un congé pour raison de santé lorsque l’agent exerce des fonctions qui exigent des conditions de santé particulières</a:t>
            </a:r>
          </a:p>
          <a:p>
            <a:pPr lvl="1"/>
            <a:endParaRPr lang="fr-FR" sz="900" dirty="0"/>
          </a:p>
          <a:p>
            <a:pPr lvl="1"/>
            <a:r>
              <a:rPr lang="fr-FR" dirty="0"/>
              <a:t>L’attribution de la Disponibilité d’Office pour Raison de Santé (DORS), ses renouvellements et la réintégration à l’issue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8770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7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du CMS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fr-FR" sz="2400" b="1" dirty="0"/>
              <a:t>Recours à l’initiative de l’employeur :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fr-FR" sz="900" b="1" dirty="0"/>
          </a:p>
          <a:p>
            <a:pPr lvl="1" algn="just"/>
            <a:r>
              <a:rPr lang="fr-FR" dirty="0"/>
              <a:t>L’administration rédige un courrier de recours motivé et accompagné d’un rapport administratif circonstancié</a:t>
            </a:r>
          </a:p>
          <a:p>
            <a:pPr lvl="1" algn="just"/>
            <a:r>
              <a:rPr lang="fr-FR" dirty="0"/>
              <a:t>L’employeur adresse ce dossier au Conseil Médical et en informe l’agent</a:t>
            </a:r>
          </a:p>
          <a:p>
            <a:pPr algn="just"/>
            <a:endParaRPr lang="fr-FR" sz="2400" dirty="0"/>
          </a:p>
          <a:p>
            <a:pPr algn="just"/>
            <a:r>
              <a:rPr lang="fr-FR" sz="2400" dirty="0"/>
              <a:t>Possibilité pour la collectivité ou l’agent d’ajouter des documents complémentaires et éventuellement une contre-expertise</a:t>
            </a:r>
          </a:p>
          <a:p>
            <a:pPr algn="just"/>
            <a:endParaRPr lang="fr-FR" dirty="0"/>
          </a:p>
          <a:p>
            <a:pPr algn="just"/>
            <a:endParaRPr lang="fr-FR" dirty="0"/>
          </a:p>
          <a:p>
            <a:pPr algn="just">
              <a:buFont typeface="Wingdings" panose="05000000000000000000" pitchFamily="2" charset="2"/>
              <a:buChar char="Ø"/>
            </a:pP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73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Étape 7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Saisine du CMS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b="1" u="sng" dirty="0"/>
              <a:t>Saisine du Conseil médical supérieur</a:t>
            </a:r>
            <a:endParaRPr lang="fr-FR" sz="2400" dirty="0"/>
          </a:p>
          <a:p>
            <a:pPr algn="just"/>
            <a:r>
              <a:rPr lang="fr-FR" sz="2400" dirty="0"/>
              <a:t>Transmission de la saisine par le secrétariat du Conseil Médical via un logiciel spécifique (VADIM)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u="sng" dirty="0"/>
              <a:t>Délai d’instruction </a:t>
            </a:r>
            <a:r>
              <a:rPr lang="fr-FR" sz="2400" dirty="0"/>
              <a:t>: </a:t>
            </a:r>
            <a:r>
              <a:rPr lang="fr-FR" sz="2400" b="1" dirty="0"/>
              <a:t>4 mois </a:t>
            </a:r>
            <a:r>
              <a:rPr lang="fr-FR" sz="2400" dirty="0"/>
              <a:t>à compter de la réception du dossier complet. </a:t>
            </a:r>
          </a:p>
          <a:p>
            <a:pPr marL="0" indent="0" algn="just">
              <a:buNone/>
            </a:pPr>
            <a:r>
              <a:rPr lang="fr-FR" sz="2400" dirty="0">
                <a:sym typeface="Wingdings" panose="05000000000000000000" pitchFamily="2" charset="2"/>
              </a:rPr>
              <a:t>	</a:t>
            </a:r>
            <a:r>
              <a:rPr lang="fr-FR" sz="2400" dirty="0"/>
              <a:t>Si délai non respecté l’avis de la formation restreinte 	est réputé être confirmé.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Le CMS peut également demander une contre-expertise. Le délai de 4 mois est alors suspendu.</a:t>
            </a:r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01909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614" y="198438"/>
            <a:ext cx="6264794" cy="1143000"/>
          </a:xfrm>
        </p:spPr>
        <p:txBody>
          <a:bodyPr/>
          <a:lstStyle/>
          <a:p>
            <a:r>
              <a:rPr lang="fr-FR" u="sng" dirty="0"/>
              <a:t>Étape 8</a:t>
            </a:r>
            <a:r>
              <a:rPr lang="fr-FR" dirty="0"/>
              <a:t> : </a:t>
            </a:r>
            <a:br>
              <a:rPr lang="fr-FR" dirty="0"/>
            </a:br>
            <a:r>
              <a:rPr lang="fr-FR" dirty="0"/>
              <a:t>Décision de la collectivité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sz="2400" dirty="0"/>
              <a:t>L’autorité territoriale doit prendre une décision (arrêté individuel) suite à l’avis de la formation restreinte et </a:t>
            </a:r>
            <a:r>
              <a:rPr lang="fr-FR" sz="2400" b="1" u="sng" dirty="0"/>
              <a:t>doit informer le secrétariat du Conseil Médical de toutes les décisions qui sont rendues sur son avis.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Seule la décision de l’autorité territoriale peut-être contestée devant le tribunal administratif</a:t>
            </a:r>
          </a:p>
          <a:p>
            <a:pPr algn="just"/>
            <a:endParaRPr lang="fr-FR" sz="900" dirty="0"/>
          </a:p>
          <a:p>
            <a:pPr algn="just"/>
            <a:r>
              <a:rPr lang="fr-FR" sz="2400" dirty="0"/>
              <a:t>L'autorité territoriale peut prendre une décision différente de l'avis rendu</a:t>
            </a:r>
          </a:p>
          <a:p>
            <a:pPr marL="0" indent="0" algn="just">
              <a:buNone/>
            </a:pPr>
            <a:endParaRPr lang="fr-FR" dirty="0"/>
          </a:p>
          <a:p>
            <a:pPr algn="just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59908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Calendrier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fr-FR" dirty="0"/>
              <a:t>Deux séances par mois :</a:t>
            </a:r>
          </a:p>
          <a:p>
            <a:pPr lvl="1" algn="just"/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mercredi du mois </a:t>
            </a:r>
          </a:p>
          <a:p>
            <a:pPr lvl="1" algn="just"/>
            <a:r>
              <a:rPr lang="fr-FR" dirty="0"/>
              <a:t>3</a:t>
            </a:r>
            <a:r>
              <a:rPr lang="fr-FR" baseline="30000" dirty="0"/>
              <a:t>ème</a:t>
            </a:r>
            <a:r>
              <a:rPr lang="fr-FR" dirty="0"/>
              <a:t> mercredi du mois </a:t>
            </a:r>
          </a:p>
          <a:p>
            <a:pPr lvl="1" algn="just"/>
            <a:endParaRPr lang="fr-FR" sz="900" dirty="0"/>
          </a:p>
          <a:p>
            <a:pPr algn="just"/>
            <a:r>
              <a:rPr lang="fr-FR" dirty="0"/>
              <a:t>Date limite de réception des expertises fixée pour chaque séance</a:t>
            </a:r>
          </a:p>
          <a:p>
            <a:pPr marL="0" indent="0" algn="just">
              <a:buNone/>
            </a:pPr>
            <a:endParaRPr lang="fr-FR" sz="900" dirty="0"/>
          </a:p>
          <a:p>
            <a:pPr algn="just"/>
            <a:r>
              <a:rPr lang="fr-FR" dirty="0"/>
              <a:t>Calendrier prévisionnel accessible sur le site internet du CDG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5C0D8D-EE9B-410C-BE6C-02B10352F34D}" type="slidenum">
              <a:rPr lang="fr-FR" smtClean="0"/>
              <a:pPr>
                <a:defRPr/>
              </a:pPr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066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CE4D81-3C85-4059-B90C-48E4657A0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B1A6A7-572E-4C53-AB0D-F9266DA7F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484784"/>
            <a:ext cx="8642350" cy="4525963"/>
          </a:xfrm>
        </p:spPr>
        <p:txBody>
          <a:bodyPr/>
          <a:lstStyle/>
          <a:p>
            <a:pPr marL="914400" lvl="2" indent="0">
              <a:buNone/>
            </a:pPr>
            <a:endParaRPr lang="fr-FR" sz="900" dirty="0"/>
          </a:p>
          <a:p>
            <a:pPr>
              <a:buFontTx/>
              <a:buChar char="-"/>
            </a:pPr>
            <a:r>
              <a:rPr lang="fr-FR" sz="2400" dirty="0"/>
              <a:t>L’octroi d’un congé sans traitement pour les fonctionnaires stagiaires, ses renouvellements et la réintégration à l’issue</a:t>
            </a:r>
          </a:p>
          <a:p>
            <a:pPr>
              <a:buFontTx/>
              <a:buChar char="-"/>
            </a:pPr>
            <a:endParaRPr lang="fr-FR" sz="900" dirty="0"/>
          </a:p>
          <a:p>
            <a:pPr>
              <a:buFontTx/>
              <a:buChar char="-"/>
            </a:pPr>
            <a:r>
              <a:rPr lang="fr-FR" sz="2400" dirty="0"/>
              <a:t>Le reclassement dans un autre emploi :</a:t>
            </a:r>
          </a:p>
          <a:p>
            <a:pPr lvl="1">
              <a:buFontTx/>
              <a:buChar char="-"/>
            </a:pPr>
            <a:r>
              <a:rPr lang="fr-FR" sz="2000" dirty="0"/>
              <a:t>L’avis d’inaptitude totale et définitive aux fonctions</a:t>
            </a:r>
          </a:p>
          <a:p>
            <a:pPr lvl="1">
              <a:buFontTx/>
              <a:buChar char="-"/>
            </a:pPr>
            <a:r>
              <a:rPr lang="fr-FR" sz="2000" dirty="0"/>
              <a:t>L’avis d’aptitude au poste proposé dans le cadre d’un reclassement professionnel</a:t>
            </a:r>
          </a:p>
          <a:p>
            <a:pPr>
              <a:buFontTx/>
              <a:buChar char="-"/>
            </a:pPr>
            <a:endParaRPr lang="fr-FR" sz="900" dirty="0"/>
          </a:p>
          <a:p>
            <a:pPr>
              <a:buFontTx/>
              <a:buChar char="-"/>
            </a:pPr>
            <a:r>
              <a:rPr lang="fr-FR" sz="2400" dirty="0"/>
              <a:t>L’octroi d’un congé pour infirmités de guerre</a:t>
            </a:r>
          </a:p>
          <a:p>
            <a:pPr>
              <a:buFontTx/>
              <a:buChar char="-"/>
            </a:pPr>
            <a:endParaRPr lang="fr-FR" sz="900" dirty="0"/>
          </a:p>
          <a:p>
            <a:pPr>
              <a:buFontTx/>
              <a:buChar char="-"/>
            </a:pPr>
            <a:r>
              <a:rPr lang="fr-FR" sz="2400" dirty="0"/>
              <a:t>L’octroi, le passage à demi-traitement, la dernière prolongation et pour toutes demandes de réintégration en cours et fin de congé pour les congés d’office ou pour les fonctions qui exigent des conditions de santé particulières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690F80-0B57-4DD4-98DB-1CC9D0713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57CD85B-F24B-48BA-992D-464B06ACB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176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3301A9-CF31-4D7F-98AA-F0D0EDD46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26E852-E868-411A-9AAA-93B1A5183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93ACEBC-A83E-4AB6-85D6-77FA72B41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5</a:t>
            </a:fld>
            <a:endParaRPr lang="fr-FR" dirty="0"/>
          </a:p>
        </p:txBody>
      </p:sp>
      <p:pic>
        <p:nvPicPr>
          <p:cNvPr id="6" name="Espace réservé du contenu 8">
            <a:extLst>
              <a:ext uri="{FF2B5EF4-FFF2-40B4-BE49-F238E27FC236}">
                <a16:creationId xmlns:a16="http://schemas.microsoft.com/office/drawing/2014/main" id="{F9AE37B6-5252-4446-8614-065D956604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825" y="1556792"/>
            <a:ext cx="8642350" cy="4824536"/>
          </a:xfrm>
        </p:spPr>
      </p:pic>
    </p:spTree>
    <p:extLst>
      <p:ext uri="{BB962C8B-B14F-4D97-AF65-F5344CB8AC3E}">
        <p14:creationId xmlns:p14="http://schemas.microsoft.com/office/powerpoint/2010/main" val="1640127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7734A7-A378-4A09-A3C5-18559142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10728F-73F4-45F5-8326-B333F37B4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44C635-935B-4F7A-B165-CE9FAD89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6</a:t>
            </a:fld>
            <a:endParaRPr lang="fr-FR" dirty="0"/>
          </a:p>
        </p:txBody>
      </p:sp>
      <p:pic>
        <p:nvPicPr>
          <p:cNvPr id="6" name="Espace réservé du contenu 12">
            <a:extLst>
              <a:ext uri="{FF2B5EF4-FFF2-40B4-BE49-F238E27FC236}">
                <a16:creationId xmlns:a16="http://schemas.microsoft.com/office/drawing/2014/main" id="{2F2BD17A-F6DB-4A9A-8A27-12709407E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825" y="1628800"/>
            <a:ext cx="8642350" cy="4752528"/>
          </a:xfrm>
        </p:spPr>
      </p:pic>
    </p:spTree>
    <p:extLst>
      <p:ext uri="{BB962C8B-B14F-4D97-AF65-F5344CB8AC3E}">
        <p14:creationId xmlns:p14="http://schemas.microsoft.com/office/powerpoint/2010/main" val="458134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6FBC16-222F-4CEF-90A7-7868F9EEB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0D99125-F8FF-420F-9AFE-4DBCC22C4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FD22907-1C24-4308-B3E0-9F767643D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7</a:t>
            </a:fld>
            <a:endParaRPr lang="fr-FR" dirty="0"/>
          </a:p>
        </p:txBody>
      </p:sp>
      <p:pic>
        <p:nvPicPr>
          <p:cNvPr id="7" name="Espace réservé du contenu 8">
            <a:extLst>
              <a:ext uri="{FF2B5EF4-FFF2-40B4-BE49-F238E27FC236}">
                <a16:creationId xmlns:a16="http://schemas.microsoft.com/office/drawing/2014/main" id="{D6384365-4532-4B85-A617-2EF58055D5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825" y="1628801"/>
            <a:ext cx="8642350" cy="4752528"/>
          </a:xfrm>
        </p:spPr>
      </p:pic>
    </p:spTree>
    <p:extLst>
      <p:ext uri="{BB962C8B-B14F-4D97-AF65-F5344CB8AC3E}">
        <p14:creationId xmlns:p14="http://schemas.microsoft.com/office/powerpoint/2010/main" val="1448754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1099D9-DFA1-43D4-800A-7DE30281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06D49-C46C-44C4-B16B-F3CB15973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u="sng" dirty="0"/>
              <a:t>Saisines facultatives </a:t>
            </a:r>
            <a:r>
              <a:rPr lang="fr-FR" dirty="0"/>
              <a:t>: uniquement pour contester un avis médical rendu par un médecin agréé</a:t>
            </a:r>
          </a:p>
          <a:p>
            <a:endParaRPr lang="fr-FR" sz="900" dirty="0"/>
          </a:p>
          <a:p>
            <a:pPr lvl="1"/>
            <a:r>
              <a:rPr lang="fr-FR" dirty="0"/>
              <a:t> cette contestation peut être à l’initiative de la collectivité ou de l’agent</a:t>
            </a:r>
          </a:p>
          <a:p>
            <a:pPr lvl="1"/>
            <a:endParaRPr lang="fr-FR" sz="900" dirty="0"/>
          </a:p>
          <a:p>
            <a:pPr lvl="1"/>
            <a:r>
              <a:rPr lang="fr-FR" dirty="0"/>
              <a:t>Les conclusions du médecin agréé contestées peuvent porter sur :</a:t>
            </a:r>
          </a:p>
          <a:p>
            <a:pPr lvl="2"/>
            <a:r>
              <a:rPr lang="fr-FR" dirty="0"/>
              <a:t>L’admission des candidats aux emplois publics dont les fonctions exigent des conditions de santé particulières (délai de 2 mois)</a:t>
            </a:r>
          </a:p>
          <a:p>
            <a:pPr lvl="2"/>
            <a:r>
              <a:rPr lang="fr-FR" dirty="0"/>
              <a:t>La gestion des congés maladies et le TPT</a:t>
            </a:r>
          </a:p>
          <a:p>
            <a:pPr lvl="2"/>
            <a:r>
              <a:rPr lang="fr-FR" dirty="0"/>
              <a:t>L’examen médical sollicité par l’employeur (contrôle dans le cadre d’un congé pour raison de santé ou du CITIS)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74489F-604C-4973-B2AE-65032DDEA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B589799-C17B-4EC0-B9A5-315B99B8C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11111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542FC6-C56D-42C4-895D-B0D0A5246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compétences de la formation restreinte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CB2A73-D6FF-417C-9DC0-E258794AE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r-FR" dirty="0"/>
              <a:t>AOUT 2022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F5D310C-4F50-456E-BB16-7B00B2FB8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096721-D81C-4E9B-B1A3-91FFD54522A0}" type="slidenum">
              <a:rPr lang="fr-FR" smtClean="0"/>
              <a:pPr>
                <a:defRPr/>
              </a:pPr>
              <a:t>9</a:t>
            </a:fld>
            <a:endParaRPr lang="fr-FR" dirty="0"/>
          </a:p>
        </p:txBody>
      </p:sp>
      <p:pic>
        <p:nvPicPr>
          <p:cNvPr id="6" name="Espace réservé du contenu 6">
            <a:extLst>
              <a:ext uri="{FF2B5EF4-FFF2-40B4-BE49-F238E27FC236}">
                <a16:creationId xmlns:a16="http://schemas.microsoft.com/office/drawing/2014/main" id="{EAD0D607-E670-4A04-93EF-39258A101F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40" t="23305" r="14392" b="31499"/>
          <a:stretch/>
        </p:blipFill>
        <p:spPr>
          <a:xfrm>
            <a:off x="250825" y="1700808"/>
            <a:ext cx="8642350" cy="4608512"/>
          </a:xfrm>
        </p:spPr>
      </p:pic>
    </p:spTree>
    <p:extLst>
      <p:ext uri="{BB962C8B-B14F-4D97-AF65-F5344CB8AC3E}">
        <p14:creationId xmlns:p14="http://schemas.microsoft.com/office/powerpoint/2010/main" val="4050143652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tnation - réunion du 11 juin" id="{1986C9FB-CF85-4DB4-810E-A0EC2C26DD1E}" vid="{12650C5E-C7D6-4C1C-BF22-DFEB97CAE37F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ation siteweb" ma:contentTypeID="0x010100DE67B4170B45E24899E1F0558CDB95BB004A4A06965636364E9DD738457AAE93D6" ma:contentTypeVersion="13" ma:contentTypeDescription="" ma:contentTypeScope="" ma:versionID="6c742f3da50bc2a74eb4de1360287c96">
  <xsd:schema xmlns:xsd="http://www.w3.org/2001/XMLSchema" xmlns:xs="http://www.w3.org/2001/XMLSchema" xmlns:p="http://schemas.microsoft.com/office/2006/metadata/properties" xmlns:ns2="d13cbe4f-1448-46a5-af3f-2daad8b9242e" xmlns:ns3="6fe09545-cdc4-43a9-9da5-abd37ca73394" xmlns:ns4="20d948b4-b7df-40f5-ba25-a50cfe6b6914" targetNamespace="http://schemas.microsoft.com/office/2006/metadata/properties" ma:root="true" ma:fieldsID="1babae33c39f7161e0415570066f11df" ns2:_="" ns3:_="" ns4:_="">
    <xsd:import namespace="d13cbe4f-1448-46a5-af3f-2daad8b9242e"/>
    <xsd:import namespace="6fe09545-cdc4-43a9-9da5-abd37ca73394"/>
    <xsd:import namespace="20d948b4-b7df-40f5-ba25-a50cfe6b6914"/>
    <xsd:element name="properties">
      <xsd:complexType>
        <xsd:sequence>
          <xsd:element name="documentManagement">
            <xsd:complexType>
              <xsd:all>
                <xsd:element ref="ns2:m758ac0241a94e4d98028cb60ff1e2dc" minOccurs="0"/>
                <xsd:element ref="ns2:TaxCatchAll" minOccurs="0"/>
                <xsd:element ref="ns2:TaxCatchAllLabel" minOccurs="0"/>
                <xsd:element ref="ns2:c2084f14729a434b9e63fa47cbfacf48" minOccurs="0"/>
                <xsd:element ref="ns2:od9de02ed0334f4c81549240fd5dbd7b" minOccurs="0"/>
                <xsd:element ref="ns3:CATEGORIE" minOccurs="0"/>
                <xsd:element ref="ns3:Description_x0020_site_x0020_internet" minOccurs="0"/>
                <xsd:element ref="ns3:Thème_x0020_site_x0020_internet" minOccurs="0"/>
                <xsd:element ref="ns4:MediaServiceMetadata" minOccurs="0"/>
                <xsd:element ref="ns4:MediaServiceFastMetadata" minOccurs="0"/>
                <xsd:element ref="ns3:Thème_x0020_2_x0020_site_x0020_internet" minOccurs="0"/>
                <xsd:element ref="ns3:Thème_x0020_3_x0020_site_x0020_internet" minOccurs="0"/>
                <xsd:element ref="ns3:Tag" minOccurs="0"/>
                <xsd:element ref="ns4:MediaServiceObjectDetectorVersions" minOccurs="0"/>
                <xsd:element ref="ns4:MediaServiceSearchProperties" minOccurs="0"/>
                <xsd:element ref="ns3:dce64921054a4cfeb178169aa5c80488" minOccurs="0"/>
                <xsd:element ref="ns3:Origine" minOccurs="0"/>
                <xsd:element ref="ns3:Date_x0020_de_x0020_publication" minOccurs="0"/>
                <xsd:element ref="ns3:Date_x0020_de_x0020_dépublication" minOccurs="0"/>
                <xsd:element ref="ns3:A_x0020_publier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3cbe4f-1448-46a5-af3f-2daad8b9242e" elementFormDefault="qualified">
    <xsd:import namespace="http://schemas.microsoft.com/office/2006/documentManagement/types"/>
    <xsd:import namespace="http://schemas.microsoft.com/office/infopath/2007/PartnerControls"/>
    <xsd:element name="m758ac0241a94e4d98028cb60ff1e2dc" ma:index="8" nillable="true" ma:taxonomy="true" ma:internalName="m758ac0241a94e4d98028cb60ff1e2dc" ma:taxonomyFieldName="DMS_TypeOfPublication" ma:displayName="Type de publication" ma:readOnly="false" ma:default="48;#Privé|9d61055b-725b-4297-9a77-8c5caa518546" ma:fieldId="{6758ac02-41a9-4e4d-9802-8cb60ff1e2dc}" ma:sspId="080acc9f-a124-4651-8c21-27ed651001c5" ma:termSetId="ca3a1a44-57b8-4c34-9a94-530c02824ee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47ecb9e9-5b9c-494a-99e3-3d1aa0cc42d8}" ma:internalName="TaxCatchAll" ma:showField="CatchAllData" ma:web="6fe09545-cdc4-43a9-9da5-abd37ca73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47ecb9e9-5b9c-494a-99e3-3d1aa0cc42d8}" ma:internalName="TaxCatchAllLabel" ma:readOnly="true" ma:showField="CatchAllDataLabel" ma:web="6fe09545-cdc4-43a9-9da5-abd37ca7339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2084f14729a434b9e63fa47cbfacf48" ma:index="12" nillable="true" ma:taxonomy="true" ma:internalName="c2084f14729a434b9e63fa47cbfacf48" ma:taxonomyFieldName="DMS_WebsiteTheme" ma:displayName="Thème site internet" ma:default="" ma:fieldId="{c2084f14-729a-434b-9e63-fa47cbfacf48}" ma:sspId="080acc9f-a124-4651-8c21-27ed651001c5" ma:termSetId="0926a811-4997-4940-a7bf-257291b42ae0" ma:anchorId="d21848bf-9b1a-471f-8a00-df1b051567e1" ma:open="false" ma:isKeyword="false">
      <xsd:complexType>
        <xsd:sequence>
          <xsd:element ref="pc:Terms" minOccurs="0" maxOccurs="1"/>
        </xsd:sequence>
      </xsd:complexType>
    </xsd:element>
    <xsd:element name="od9de02ed0334f4c81549240fd5dbd7b" ma:index="14" nillable="true" ma:taxonomy="true" ma:internalName="od9de02ed0334f4c81549240fd5dbd7b" ma:taxonomyFieldName="DMS_Tag" ma:displayName="Tag" ma:default="" ma:fieldId="{8d9de02e-d033-4f4c-8154-9240fd5dbd7b}" ma:sspId="080acc9f-a124-4651-8c21-27ed651001c5" ma:termSetId="0926a811-4997-4940-a7bf-257291b42ae0" ma:anchorId="ec35e376-ce5e-4b45-98a9-720695d2112f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e09545-cdc4-43a9-9da5-abd37ca73394" elementFormDefault="qualified">
    <xsd:import namespace="http://schemas.microsoft.com/office/2006/documentManagement/types"/>
    <xsd:import namespace="http://schemas.microsoft.com/office/infopath/2007/PartnerControls"/>
    <xsd:element name="CATEGORIE" ma:index="16" nillable="true" ma:displayName="Catégorie site internet" ma:format="Dropdown" ma:internalName="CATEGORIE">
      <xsd:simpleType>
        <xsd:restriction base="dms:Choice">
          <xsd:enumeration value="CDG33"/>
          <xsd:enumeration value="Assurance et protection sociale"/>
          <xsd:enumeration value="Concours et examens"/>
          <xsd:enumeration value="Départ et fin de fonction"/>
          <xsd:enumeration value="Déroulement de carrière"/>
          <xsd:enumeration value="Dialogue social"/>
          <xsd:enumeration value="Données sociales"/>
          <xsd:enumeration value="Droits et obligations"/>
          <xsd:enumeration value="Emploi territorial"/>
          <xsd:enumeration value="Formations"/>
          <xsd:enumeration value="Instances médicales"/>
          <xsd:enumeration value="Mag RH"/>
          <xsd:enumeration value="Médecine et prévention"/>
          <xsd:enumeration value="Mobilité"/>
          <xsd:enumeration value="Recrutement"/>
          <xsd:enumeration value="Rémunération"/>
          <xsd:enumeration value="Signalements et Médiations"/>
          <xsd:enumeration value="Temps de travail"/>
        </xsd:restriction>
      </xsd:simpleType>
    </xsd:element>
    <xsd:element name="Description_x0020_site_x0020_internet" ma:index="17" nillable="true" ma:displayName="Description site internet" ma:default="" ma:internalName="Description_x0020_site_x0020_internet">
      <xsd:simpleType>
        <xsd:restriction base="dms:Note">
          <xsd:maxLength value="255"/>
        </xsd:restriction>
      </xsd:simpleType>
    </xsd:element>
    <xsd:element name="Thème_x0020_site_x0020_internet" ma:index="18" nillable="true" ma:displayName="Thème 1 site internet" ma:format="RadioButtons" ma:internalName="Th_x00e8_me_x0020_site_x0020_internet">
      <xsd:simpleType>
        <xsd:restriction base="dms:Choice">
          <xsd:enumeration value="Annales"/>
          <xsd:enumeration value="Arrêtés"/>
          <xsd:enumeration value="Avis"/>
          <xsd:enumeration value="Bilans et Rapports"/>
          <xsd:enumeration value="Calendriers"/>
          <xsd:enumeration value="Circulaires"/>
          <xsd:enumeration value="Constitution de dossier"/>
          <xsd:enumeration value="Délibérations"/>
          <xsd:enumeration value="Documentation générale"/>
          <xsd:enumeration value="FAQ"/>
          <xsd:enumeration value="Fiches techniques"/>
          <xsd:enumeration value="Formulaire"/>
          <xsd:enumeration value="Listes"/>
          <xsd:enumeration value="Mag Rh mutualisé"/>
          <xsd:enumeration value="Modèle de convention"/>
          <xsd:enumeration value="Modèles"/>
          <xsd:enumeration value="Modèles d'actes"/>
          <xsd:enumeration value="Modèles de contrat"/>
          <xsd:enumeration value="Modèles de délibération"/>
          <xsd:enumeration value="Notes de cadrage"/>
          <xsd:enumeration value="Notices"/>
          <xsd:enumeration value="Plan"/>
          <xsd:enumeration value="Procédures"/>
          <xsd:enumeration value="Procès verbal"/>
          <xsd:enumeration value="Rapports de jury"/>
          <xsd:enumeration value="Réglementation"/>
          <xsd:enumeration value="Simulateur"/>
          <xsd:enumeration value="Tableaux"/>
        </xsd:restriction>
      </xsd:simpleType>
    </xsd:element>
    <xsd:element name="Thème_x0020_2_x0020_site_x0020_internet" ma:index="21" nillable="true" ma:displayName="Thème 2 site internet" ma:default="" ma:format="Dropdown" ma:internalName="Th_x00e8_me_x0020_2_x0020_site_x0020_internet">
      <xsd:simpleType>
        <xsd:restriction base="dms:Choice">
          <xsd:enumeration value="Choix 1"/>
          <xsd:enumeration value="Choix 2"/>
          <xsd:enumeration value="Choix 3"/>
          <xsd:enumeration value="Choix 4"/>
          <xsd:enumeration value="Choix 5"/>
        </xsd:restriction>
      </xsd:simpleType>
    </xsd:element>
    <xsd:element name="Thème_x0020_3_x0020_site_x0020_internet" ma:index="22" nillable="true" ma:displayName="Thème 3 site internet" ma:default="" ma:format="Dropdown" ma:internalName="Th_x00e8_me_x0020_3_x0020_site_x0020_internet">
      <xsd:simpleType>
        <xsd:restriction base="dms:Choice">
          <xsd:enumeration value="Choix 1"/>
          <xsd:enumeration value="Choix 2"/>
          <xsd:enumeration value="Choix 3"/>
          <xsd:enumeration value="Choix 4"/>
          <xsd:enumeration value="Choix 5"/>
          <xsd:enumeration value="Choix 6"/>
        </xsd:restriction>
      </xsd:simpleType>
    </xsd:element>
    <xsd:element name="Tag" ma:index="23" nillable="true" ma:displayName="Tag" ma:format="Dropdown" ma:internalName="Tag">
      <xsd:simpleType>
        <xsd:restriction base="dms:Choice">
          <xsd:enumeration value="Abandon de poste"/>
          <xsd:enumeration value="Absences"/>
          <xsd:enumeration value="Accès à l'emploi territorial"/>
          <xsd:enumeration value="AEP"/>
          <xsd:enumeration value="Agents"/>
          <xsd:enumeration value="Agents contractuels"/>
          <xsd:enumeration value="Anticipation RH"/>
          <xsd:enumeration value="Apprentissage"/>
          <xsd:enumeration value="Archives"/>
          <xsd:enumeration value="ASA"/>
          <xsd:enumeration value="Assurance statutaire"/>
          <xsd:enumeration value="Autres motifs"/>
          <xsd:enumeration value="Avancement de grade"/>
          <xsd:enumeration value="Avantages en nature"/>
          <xsd:enumeration value="Bourse de l'emploi"/>
          <xsd:enumeration value="CAP / CCP"/>
          <xsd:enumeration value="Catégorie d'emploi"/>
          <xsd:enumeration value="CDG 33"/>
          <xsd:enumeration value="Certificat professionnel"/>
          <xsd:enumeration value="Chômage"/>
          <xsd:enumeration value="Compte épargne temps"/>
          <xsd:enumeration value="Concours"/>
          <xsd:enumeration value="Congés"/>
          <xsd:enumeration value="Congés pour raison de santé"/>
          <xsd:enumeration value="Conseil d'administration"/>
          <xsd:enumeration value="Conseil de discipline"/>
          <xsd:enumeration value="Conseil en recrutement"/>
          <xsd:enumeration value="Conseil médical formation plénière"/>
          <xsd:enumeration value="Conseil médical formation restreinte"/>
          <xsd:enumeration value="Coopération régionale"/>
          <xsd:enumeration value="CST"/>
          <xsd:enumeration value="Demission"/>
          <xsd:enumeration value="Déontologue"/>
          <xsd:enumeration value="Détachement"/>
          <xsd:enumeration value="Dialogue social"/>
          <xsd:enumeration value="Diplôme universitaire"/>
          <xsd:enumeration value="Disponibilité"/>
          <xsd:enumeration value="Dossier individuel"/>
          <xsd:enumeration value="Droit syndical"/>
          <xsd:enumeration value="Droits"/>
          <xsd:enumeration value="Emploi territorial"/>
          <xsd:enumeration value="Emplois non permanents"/>
          <xsd:enumeration value="Emplois permanents"/>
          <xsd:enumeration value="Entretien profesionnel"/>
          <xsd:enumeration value="Examens"/>
          <xsd:enumeration value="Filière Administrative"/>
          <xsd:enumeration value="Filière Animation"/>
          <xsd:enumeration value="Filière Culturelle"/>
          <xsd:enumeration value="Filière Médico-sociale"/>
          <xsd:enumeration value="Filière Sapeurs-pompiers"/>
          <xsd:enumeration value="Filière Sécurité"/>
          <xsd:enumeration value="Filière Technique"/>
          <xsd:enumeration value="Filières"/>
          <xsd:enumeration value="Formation"/>
          <xsd:enumeration value="Frais de déplacement"/>
          <xsd:enumeration value="Gpeec"/>
          <xsd:enumeration value="Handicap"/>
          <xsd:enumeration value="Horaires"/>
          <xsd:enumeration value="Inaptitude"/>
          <xsd:enumeration value="Inscriptions"/>
          <xsd:enumeration value="Intégration directe"/>
          <xsd:enumeration value="Licence professionnelle"/>
          <xsd:enumeration value="Licenciement"/>
          <xsd:enumeration value="Lieux de concours"/>
          <xsd:enumeration value="Lignes directrices gestion"/>
          <xsd:enumeration value="Listes d'aptitudes"/>
          <xsd:enumeration value="Mag RH"/>
          <xsd:enumeration value="Maintien dans l'emploi"/>
          <xsd:enumeration value="Médécine préventive"/>
          <xsd:enumeration value="Médiations"/>
          <xsd:enumeration value="Mise à disposition"/>
          <xsd:enumeration value="Missions"/>
          <xsd:enumeration value="Mutation"/>
          <xsd:enumeration value="NBI"/>
          <xsd:enumeration value="Obligations"/>
          <xsd:enumeration value="Offre de service"/>
          <xsd:enumeration value="Pilotage RH"/>
          <xsd:enumeration value="PPR"/>
          <xsd:enumeration value="Prévoyance"/>
          <xsd:enumeration value="Primes et indemnités"/>
          <xsd:enumeration value="Promotion interne"/>
          <xsd:enumeration value="Psychologue"/>
          <xsd:enumeration value="Rapport d'activité"/>
          <xsd:enumeration value="Recrutement"/>
          <xsd:enumeration value="Régime indemnitaire"/>
          <xsd:enumeration value="Remplacement et renfort"/>
          <xsd:enumeration value="Rémunération"/>
          <xsd:enumeration value="Retraite"/>
          <xsd:enumeration value="RIFSEEP"/>
          <xsd:enumeration value="Risques profesionnels"/>
          <xsd:enumeration value="Santé"/>
          <xsd:enumeration value="Secrétaire de mairie"/>
          <xsd:enumeration value="Signalements"/>
          <xsd:enumeration value="Télétravail"/>
          <xsd:enumeration value="Temps de travail"/>
          <xsd:enumeration value="Traitement indicidiaire"/>
          <xsd:enumeration value="Instances médicales"/>
        </xsd:restriction>
      </xsd:simpleType>
    </xsd:element>
    <xsd:element name="dce64921054a4cfeb178169aa5c80488" ma:index="26" nillable="true" ma:taxonomy="true" ma:internalName="dce64921054a4cfeb178169aa5c80488" ma:taxonomyFieldName="Nature" ma:displayName="Nature" ma:default="" ma:fieldId="{dce64921-054a-4cfe-b178-169aa5c80488}" ma:sspId="080acc9f-a124-4651-8c21-27ed651001c5" ma:termSetId="fac78ca5-a9a4-4db7-8b38-6c618f8445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rigine" ma:index="28" nillable="true" ma:displayName="Origine" ma:list="UserInfo" ma:internalName="Origin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ate_x0020_de_x0020_publication" ma:index="29" nillable="true" ma:displayName="Date de publication" ma:default="" ma:format="DateOnly" ma:internalName="Date_x0020_de_x0020_publication">
      <xsd:simpleType>
        <xsd:restriction base="dms:DateTime"/>
      </xsd:simpleType>
    </xsd:element>
    <xsd:element name="Date_x0020_de_x0020_dépublication" ma:index="30" nillable="true" ma:displayName="Date de dépublication" ma:default="" ma:format="DateOnly" ma:internalName="Date_x0020_de_x0020_d_x00e9_publication">
      <xsd:simpleType>
        <xsd:restriction base="dms:DateTime"/>
      </xsd:simpleType>
    </xsd:element>
    <xsd:element name="A_x0020_publier_x0020_" ma:index="31" nillable="true" ma:displayName="A publier sur site internet" ma:format="Dropdown" ma:internalName="A_x0020_publier_x0020_">
      <xsd:simpleType>
        <xsd:restriction base="dms:Choice">
          <xsd:enumeration value="site internet"/>
          <xsd:enumeration value="site internet pdf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d948b4-b7df-40f5-ba25-a50cfe6b69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_x0020_de_x0020_publication xmlns="6fe09545-cdc4-43a9-9da5-abd37ca73394" xsi:nil="true"/>
    <Description_x0020_site_x0020_internet xmlns="6fe09545-cdc4-43a9-9da5-abd37ca73394" xsi:nil="true"/>
    <Tag xmlns="6fe09545-cdc4-43a9-9da5-abd37ca73394">Conseil médical formation restreinte</Tag>
    <dce64921054a4cfeb178169aa5c80488 xmlns="6fe09545-cdc4-43a9-9da5-abd37ca73394">
      <Terms xmlns="http://schemas.microsoft.com/office/infopath/2007/PartnerControls"/>
    </dce64921054a4cfeb178169aa5c80488>
    <Origine xmlns="6fe09545-cdc4-43a9-9da5-abd37ca73394">
      <UserInfo>
        <DisplayName/>
        <AccountId xsi:nil="true"/>
        <AccountType/>
      </UserInfo>
    </Origine>
    <A_x0020_publier_x0020_ xmlns="6fe09545-cdc4-43a9-9da5-abd37ca73394">site internet</A_x0020_publier_x0020_>
    <Thème_x0020_site_x0020_internet xmlns="6fe09545-cdc4-43a9-9da5-abd37ca73394">Documentation générale</Thème_x0020_site_x0020_internet>
    <Date_x0020_de_x0020_dépublication xmlns="6fe09545-cdc4-43a9-9da5-abd37ca73394" xsi:nil="true"/>
    <Thème_x0020_3_x0020_site_x0020_internet xmlns="6fe09545-cdc4-43a9-9da5-abd37ca73394" xsi:nil="true"/>
    <CATEGORIE xmlns="6fe09545-cdc4-43a9-9da5-abd37ca73394">Instances médicales</CATEGORIE>
    <Thème_x0020_2_x0020_site_x0020_internet xmlns="6fe09545-cdc4-43a9-9da5-abd37ca73394" xsi:nil="true"/>
    <TaxCatchAll xmlns="d13cbe4f-1448-46a5-af3f-2daad8b9242e" xsi:nil="true"/>
    <m758ac0241a94e4d98028cb60ff1e2dc xmlns="d13cbe4f-1448-46a5-af3f-2daad8b9242e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Privé</TermName>
          <TermId xmlns="http://schemas.microsoft.com/office/infopath/2007/PartnerControls">9d61055b-725b-4297-9a77-8c5caa518546</TermId>
        </TermInfo>
      </Terms>
    </m758ac0241a94e4d98028cb60ff1e2dc>
    <c2084f14729a434b9e63fa47cbfacf48 xmlns="d13cbe4f-1448-46a5-af3f-2daad8b9242e">
      <Terms xmlns="http://schemas.microsoft.com/office/infopath/2007/PartnerControls"/>
    </c2084f14729a434b9e63fa47cbfacf48>
    <od9de02ed0334f4c81549240fd5dbd7b xmlns="d13cbe4f-1448-46a5-af3f-2daad8b9242e">
      <Terms xmlns="http://schemas.microsoft.com/office/infopath/2007/PartnerControls"/>
    </od9de02ed0334f4c81549240fd5dbd7b>
  </documentManagement>
</p:properties>
</file>

<file path=customXml/item4.xml><?xml version="1.0" encoding="utf-8"?>
<?mso-contentType ?>
<SharedContentType xmlns="Microsoft.SharePoint.Taxonomy.ContentTypeSync" SourceId="080acc9f-a124-4651-8c21-27ed651001c5" ContentTypeId="0x0101" PreviousValue="true"/>
</file>

<file path=customXml/itemProps1.xml><?xml version="1.0" encoding="utf-8"?>
<ds:datastoreItem xmlns:ds="http://schemas.openxmlformats.org/officeDocument/2006/customXml" ds:itemID="{E43A85C4-6606-4DB7-8C01-2809FF39FB07}"/>
</file>

<file path=customXml/itemProps2.xml><?xml version="1.0" encoding="utf-8"?>
<ds:datastoreItem xmlns:ds="http://schemas.openxmlformats.org/officeDocument/2006/customXml" ds:itemID="{DB69AD91-231F-4D99-A859-91B92FC60675}"/>
</file>

<file path=customXml/itemProps3.xml><?xml version="1.0" encoding="utf-8"?>
<ds:datastoreItem xmlns:ds="http://schemas.openxmlformats.org/officeDocument/2006/customXml" ds:itemID="{7EE7B95D-81FD-4D8F-B33E-3E1C88FAC29A}"/>
</file>

<file path=customXml/itemProps4.xml><?xml version="1.0" encoding="utf-8"?>
<ds:datastoreItem xmlns:ds="http://schemas.openxmlformats.org/officeDocument/2006/customXml" ds:itemID="{9585EF09-7EAC-495A-BEB9-C0438D34AB5C}"/>
</file>

<file path=docProps/app.xml><?xml version="1.0" encoding="utf-8"?>
<Properties xmlns="http://schemas.openxmlformats.org/officeDocument/2006/extended-properties" xmlns:vt="http://schemas.openxmlformats.org/officeDocument/2006/docPropsVTypes">
  <Template>Présentation powerpoint</Template>
  <TotalTime>25203</TotalTime>
  <Words>1727</Words>
  <Application>Microsoft Office PowerPoint</Application>
  <PresentationFormat>Affichage à l'écran (4:3)</PresentationFormat>
  <Paragraphs>283</Paragraphs>
  <Slides>33</Slides>
  <Notes>23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37" baseType="lpstr">
      <vt:lpstr>Arial</vt:lpstr>
      <vt:lpstr>Helvetica</vt:lpstr>
      <vt:lpstr>Wingdings</vt:lpstr>
      <vt:lpstr>Modèle par défaut</vt:lpstr>
      <vt:lpstr>Conseil Médical en formation restreinte :  rôle et mode d’emploi 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Les compétences de la formation restreinte</vt:lpstr>
      <vt:lpstr>La composition de la formation restreinte </vt:lpstr>
      <vt:lpstr>Étapes d’un dossier auprès de la formation restreinte</vt:lpstr>
      <vt:lpstr>Étape 1 :  Saisine de la formation restreinte</vt:lpstr>
      <vt:lpstr>Étape 1 :  Saisine de la formation restreinte</vt:lpstr>
      <vt:lpstr>Étape 1 :  Saisine de la formation restreinte</vt:lpstr>
      <vt:lpstr>Étape 1 :  Saisine de la formation restreinte</vt:lpstr>
      <vt:lpstr>Étape 2:  Instruction du dossier </vt:lpstr>
      <vt:lpstr>Étape 2 :  Instruction du dossier</vt:lpstr>
      <vt:lpstr>Étape 2 :  Instruction du dossier</vt:lpstr>
      <vt:lpstr>Étape 3 :  Inscription à une séance</vt:lpstr>
      <vt:lpstr>Étape 4 :  Droits de l’agent</vt:lpstr>
      <vt:lpstr>Étape 4 :  Droits de l’agent </vt:lpstr>
      <vt:lpstr>Étape 5 :  Réunion de la formation restreinte</vt:lpstr>
      <vt:lpstr>Étape 6 :  Avis de la formation restreinte</vt:lpstr>
      <vt:lpstr>Étape 6 :  Avis de la formation restreinte</vt:lpstr>
      <vt:lpstr>Étape 6 :  Avis de la formation restreinte</vt:lpstr>
      <vt:lpstr>Étape 7 :  Saisine du CMS</vt:lpstr>
      <vt:lpstr>Étape 7 :  Saisine du CMS</vt:lpstr>
      <vt:lpstr>Étape 7 :  Saisine du CMS</vt:lpstr>
      <vt:lpstr>Étape 8 :  Décision de la collectivité</vt:lpstr>
      <vt:lpstr>Calendrier </vt:lpstr>
    </vt:vector>
  </TitlesOfParts>
  <Company>CDG33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Rôle et mode d’emploi détaillé du Conseil médical départemental – formation restreinte</dc:title>
  <dc:creator>PUIG Flora</dc:creator>
  <cp:lastModifiedBy>LE BRIS Manon</cp:lastModifiedBy>
  <cp:revision>2776</cp:revision>
  <cp:lastPrinted>2018-09-26T14:41:33Z</cp:lastPrinted>
  <dcterms:created xsi:type="dcterms:W3CDTF">2014-02-06T09:04:38Z</dcterms:created>
  <dcterms:modified xsi:type="dcterms:W3CDTF">2022-08-17T05:44:08Z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0x010100DE67B4170B45E24899E1F0558CDB95BB004A4A06965636364E9DD738457AAE93D6</vt:lpwstr>
  </property>
  <property fmtid="{D5CDD505-2E9C-101B-9397-08002B2CF9AE}" pid="3" name="MediaServiceImageTags">
    <vt:lpwstr/>
  </property>
  <property fmtid="{D5CDD505-2E9C-101B-9397-08002B2CF9AE}" pid="4" name="MODULE">
    <vt:lpwstr>BASE DOCUMENTAIRE</vt:lpwstr>
  </property>
  <property fmtid="{D5CDD505-2E9C-101B-9397-08002B2CF9AE}" pid="5" name="Order">
    <vt:r8>28500</vt:r8>
  </property>
  <property fmtid="{D5CDD505-2E9C-101B-9397-08002B2CF9AE}" pid="6" name="Soussectionsiteinternet">
    <vt:lpwstr>INSTANCES MEDICALES</vt:lpwstr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Actifsursiteinternet">
    <vt:bool>true</vt:bool>
  </property>
  <property fmtid="{D5CDD505-2E9C-101B-9397-08002B2CF9AE}" pid="10" name="_SourceUrl">
    <vt:lpwstr/>
  </property>
  <property fmtid="{D5CDD505-2E9C-101B-9397-08002B2CF9AE}" pid="11" name="_SharedFileIndex">
    <vt:lpwstr/>
  </property>
  <property fmtid="{D5CDD505-2E9C-101B-9397-08002B2CF9AE}" pid="12" name="_ColorHex">
    <vt:lpwstr/>
  </property>
  <property fmtid="{D5CDD505-2E9C-101B-9397-08002B2CF9AE}" pid="13" name="_Emoji">
    <vt:lpwstr/>
  </property>
  <property fmtid="{D5CDD505-2E9C-101B-9397-08002B2CF9AE}" pid="14" name="DocumentsurPortailCollaboratif">
    <vt:bool>true</vt:bool>
  </property>
  <property fmtid="{D5CDD505-2E9C-101B-9397-08002B2CF9AE}" pid="15" name="Documentàconserver">
    <vt:bool>true</vt:bool>
  </property>
  <property fmtid="{D5CDD505-2E9C-101B-9397-08002B2CF9AE}" pid="16" name="ComplianceAssetId">
    <vt:lpwstr/>
  </property>
  <property fmtid="{D5CDD505-2E9C-101B-9397-08002B2CF9AE}" pid="17" name="TemplateUrl">
    <vt:lpwstr/>
  </property>
  <property fmtid="{D5CDD505-2E9C-101B-9397-08002B2CF9AE}" pid="18" name="Soussection2siteinternet">
    <vt:lpwstr>Documentation générale</vt:lpwstr>
  </property>
  <property fmtid="{D5CDD505-2E9C-101B-9397-08002B2CF9AE}" pid="19" name="Direction">
    <vt:lpwstr>DSST</vt:lpwstr>
  </property>
  <property fmtid="{D5CDD505-2E9C-101B-9397-08002B2CF9AE}" pid="20" name="_ExtendedDescription">
    <vt:lpwstr/>
  </property>
  <property fmtid="{D5CDD505-2E9C-101B-9397-08002B2CF9AE}" pid="21" name="_ColorTag">
    <vt:lpwstr/>
  </property>
  <property fmtid="{D5CDD505-2E9C-101B-9397-08002B2CF9AE}" pid="22" name="Sectionsiteinternet">
    <vt:lpwstr>SANTE / SECURITE AU TRAVAIL</vt:lpwstr>
  </property>
  <property fmtid="{D5CDD505-2E9C-101B-9397-08002B2CF9AE}" pid="23" name="TriggerFlowInfo">
    <vt:lpwstr/>
  </property>
  <property fmtid="{D5CDD505-2E9C-101B-9397-08002B2CF9AE}" pid="24" name="Nature">
    <vt:lpwstr/>
  </property>
</Properties>
</file>