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 id="2147483721" r:id="rId5"/>
  </p:sldMasterIdLst>
  <p:notesMasterIdLst>
    <p:notesMasterId r:id="rId42"/>
  </p:notesMasterIdLst>
  <p:handoutMasterIdLst>
    <p:handoutMasterId r:id="rId43"/>
  </p:handoutMasterIdLst>
  <p:sldIdLst>
    <p:sldId id="256" r:id="rId6"/>
    <p:sldId id="282" r:id="rId7"/>
    <p:sldId id="315" r:id="rId8"/>
    <p:sldId id="364" r:id="rId9"/>
    <p:sldId id="365" r:id="rId10"/>
    <p:sldId id="317" r:id="rId11"/>
    <p:sldId id="294" r:id="rId12"/>
    <p:sldId id="327" r:id="rId13"/>
    <p:sldId id="284" r:id="rId14"/>
    <p:sldId id="321" r:id="rId15"/>
    <p:sldId id="285" r:id="rId16"/>
    <p:sldId id="325" r:id="rId17"/>
    <p:sldId id="366" r:id="rId18"/>
    <p:sldId id="359" r:id="rId19"/>
    <p:sldId id="323" r:id="rId20"/>
    <p:sldId id="341" r:id="rId21"/>
    <p:sldId id="343" r:id="rId22"/>
    <p:sldId id="344" r:id="rId23"/>
    <p:sldId id="345" r:id="rId24"/>
    <p:sldId id="346" r:id="rId25"/>
    <p:sldId id="361" r:id="rId26"/>
    <p:sldId id="360" r:id="rId27"/>
    <p:sldId id="367" r:id="rId28"/>
    <p:sldId id="330" r:id="rId29"/>
    <p:sldId id="305" r:id="rId30"/>
    <p:sldId id="288" r:id="rId31"/>
    <p:sldId id="289" r:id="rId32"/>
    <p:sldId id="368" r:id="rId33"/>
    <p:sldId id="286" r:id="rId34"/>
    <p:sldId id="287" r:id="rId35"/>
    <p:sldId id="291" r:id="rId36"/>
    <p:sldId id="290" r:id="rId37"/>
    <p:sldId id="326" r:id="rId38"/>
    <p:sldId id="369" r:id="rId39"/>
    <p:sldId id="280" r:id="rId40"/>
    <p:sldId id="260" r:id="rId41"/>
  </p:sldIdLst>
  <p:sldSz cx="12192000" cy="6858000"/>
  <p:notesSz cx="6799263" cy="9929813"/>
  <p:defaultTextStyle>
    <a:defPPr>
      <a:defRPr lang="fr-FR"/>
    </a:defPPr>
    <a:lvl1pPr algn="l" rtl="0" eaLnBrk="0" fontAlgn="base" hangingPunct="0">
      <a:spcBef>
        <a:spcPct val="0"/>
      </a:spcBef>
      <a:spcAft>
        <a:spcPct val="0"/>
      </a:spcAft>
      <a:defRPr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Helvetica"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Helvetica"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Helvetica"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Helvetica" panose="020B0604020202020204" pitchFamily="34" charset="0"/>
        <a:ea typeface="+mn-ea"/>
        <a:cs typeface="+mn-cs"/>
      </a:defRPr>
    </a:lvl5pPr>
    <a:lvl6pPr marL="2286000" algn="l" defTabSz="914400" rtl="0" eaLnBrk="1" latinLnBrk="0" hangingPunct="1">
      <a:defRPr kern="1200">
        <a:solidFill>
          <a:schemeClr val="tx1"/>
        </a:solidFill>
        <a:latin typeface="Helvetica" panose="020B0604020202020204" pitchFamily="34" charset="0"/>
        <a:ea typeface="+mn-ea"/>
        <a:cs typeface="+mn-cs"/>
      </a:defRPr>
    </a:lvl6pPr>
    <a:lvl7pPr marL="2743200" algn="l" defTabSz="914400" rtl="0" eaLnBrk="1" latinLnBrk="0" hangingPunct="1">
      <a:defRPr kern="1200">
        <a:solidFill>
          <a:schemeClr val="tx1"/>
        </a:solidFill>
        <a:latin typeface="Helvetica" panose="020B0604020202020204" pitchFamily="34" charset="0"/>
        <a:ea typeface="+mn-ea"/>
        <a:cs typeface="+mn-cs"/>
      </a:defRPr>
    </a:lvl7pPr>
    <a:lvl8pPr marL="3200400" algn="l" defTabSz="914400" rtl="0" eaLnBrk="1" latinLnBrk="0" hangingPunct="1">
      <a:defRPr kern="1200">
        <a:solidFill>
          <a:schemeClr val="tx1"/>
        </a:solidFill>
        <a:latin typeface="Helvetica" panose="020B0604020202020204" pitchFamily="34" charset="0"/>
        <a:ea typeface="+mn-ea"/>
        <a:cs typeface="+mn-cs"/>
      </a:defRPr>
    </a:lvl8pPr>
    <a:lvl9pPr marL="3657600" algn="l" defTabSz="914400" rtl="0" eaLnBrk="1" latinLnBrk="0" hangingPunct="1">
      <a:defRPr kern="1200">
        <a:solidFill>
          <a:schemeClr val="tx1"/>
        </a:solidFill>
        <a:latin typeface="Helvetica"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OUILLOU Pascale" initials="CP" lastIdx="22" clrIdx="0">
    <p:extLst>
      <p:ext uri="{19B8F6BF-5375-455C-9EA6-DF929625EA0E}">
        <p15:presenceInfo xmlns:p15="http://schemas.microsoft.com/office/powerpoint/2012/main" userId="S-1-5-21-3741220862-235995929-3866464972-1820" providerId="AD"/>
      </p:ext>
    </p:extLst>
  </p:cmAuthor>
  <p:cmAuthor id="2" name="WETTERWALD Céline" initials="WC" lastIdx="4" clrIdx="1">
    <p:extLst>
      <p:ext uri="{19B8F6BF-5375-455C-9EA6-DF929625EA0E}">
        <p15:presenceInfo xmlns:p15="http://schemas.microsoft.com/office/powerpoint/2012/main" userId="S-1-5-21-3741220862-235995929-3866464972-1852" providerId="AD"/>
      </p:ext>
    </p:extLst>
  </p:cmAuthor>
  <p:cmAuthor id="3" name="CHOUILLOU Pascale" initials="CP [2]" lastIdx="1" clrIdx="2">
    <p:extLst>
      <p:ext uri="{19B8F6BF-5375-455C-9EA6-DF929625EA0E}">
        <p15:presenceInfo xmlns:p15="http://schemas.microsoft.com/office/powerpoint/2012/main" userId="S::pchouillou@cdg33.fr::f848917b-1465-4278-baec-4a2fbd9f17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4D3"/>
    <a:srgbClr val="ECD200"/>
    <a:srgbClr val="6D1E7E"/>
    <a:srgbClr val="DC002E"/>
    <a:srgbClr val="EA8800"/>
    <a:srgbClr val="E7A748"/>
    <a:srgbClr val="EC777C"/>
    <a:srgbClr val="0053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558" autoAdjust="0"/>
  </p:normalViewPr>
  <p:slideViewPr>
    <p:cSldViewPr>
      <p:cViewPr varScale="1">
        <p:scale>
          <a:sx n="86" d="100"/>
          <a:sy n="86" d="100"/>
        </p:scale>
        <p:origin x="1554" y="84"/>
      </p:cViewPr>
      <p:guideLst/>
    </p:cSldViewPr>
  </p:slideViewPr>
  <p:notesTextViewPr>
    <p:cViewPr>
      <p:scale>
        <a:sx n="3" d="2"/>
        <a:sy n="3" d="2"/>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8T12:05:30.705" idx="14">
    <p:pos x="10" y="10"/>
    <p:text>il peut leur etre distribué notre plaquette RQTH</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3C912-DEB3-4C1E-9FBB-E634F6F90A82}"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fr-FR"/>
        </a:p>
      </dgm:t>
    </dgm:pt>
    <dgm:pt modelId="{A6477402-5A22-4959-AA8A-89B82180FF2A}">
      <dgm:prSet phldrT="[Texte]"/>
      <dgm:spPr/>
      <dgm:t>
        <a:bodyPr/>
        <a:lstStyle/>
        <a:p>
          <a:r>
            <a:rPr lang="fr-FR" dirty="0"/>
            <a:t>C’EST EQUILIBRER UN EFFET </a:t>
          </a:r>
        </a:p>
      </dgm:t>
    </dgm:pt>
    <dgm:pt modelId="{CAF80776-3997-4AFA-A33D-63F729ED5A28}" type="parTrans" cxnId="{72ED8419-E2E7-4D47-A7C0-CA842391C337}">
      <dgm:prSet/>
      <dgm:spPr/>
      <dgm:t>
        <a:bodyPr/>
        <a:lstStyle/>
        <a:p>
          <a:endParaRPr lang="fr-FR"/>
        </a:p>
      </dgm:t>
    </dgm:pt>
    <dgm:pt modelId="{8686E79B-144B-40B9-A98E-7C98A907D998}" type="sibTrans" cxnId="{72ED8419-E2E7-4D47-A7C0-CA842391C337}">
      <dgm:prSet/>
      <dgm:spPr/>
      <dgm:t>
        <a:bodyPr/>
        <a:lstStyle/>
        <a:p>
          <a:endParaRPr lang="fr-FR"/>
        </a:p>
      </dgm:t>
    </dgm:pt>
    <dgm:pt modelId="{668C582D-F1E7-4B44-868F-D09868041854}">
      <dgm:prSet phldrT="[Texte]"/>
      <dgm:spPr/>
      <dgm:t>
        <a:bodyPr/>
        <a:lstStyle/>
        <a:p>
          <a:r>
            <a:rPr lang="fr-FR" dirty="0"/>
            <a:t>PAR UN AUTRE </a:t>
          </a:r>
        </a:p>
      </dgm:t>
    </dgm:pt>
    <dgm:pt modelId="{74B5030D-75B4-431B-BB0D-6D5E8F94D9B9}" type="parTrans" cxnId="{30ABE364-C322-4BC0-802F-929A1C918178}">
      <dgm:prSet/>
      <dgm:spPr/>
      <dgm:t>
        <a:bodyPr/>
        <a:lstStyle/>
        <a:p>
          <a:endParaRPr lang="fr-FR"/>
        </a:p>
      </dgm:t>
    </dgm:pt>
    <dgm:pt modelId="{ADC43779-08BD-4904-8D1C-39FC2565E7B4}" type="sibTrans" cxnId="{30ABE364-C322-4BC0-802F-929A1C918178}">
      <dgm:prSet/>
      <dgm:spPr/>
      <dgm:t>
        <a:bodyPr/>
        <a:lstStyle/>
        <a:p>
          <a:endParaRPr lang="fr-FR"/>
        </a:p>
      </dgm:t>
    </dgm:pt>
    <dgm:pt modelId="{C2691088-CE22-4015-95FA-6995DEF8876C}" type="pres">
      <dgm:prSet presAssocID="{85D3C912-DEB3-4C1E-9FBB-E634F6F90A82}" presName="compositeShape" presStyleCnt="0">
        <dgm:presLayoutVars>
          <dgm:chMax val="2"/>
          <dgm:dir/>
          <dgm:resizeHandles val="exact"/>
        </dgm:presLayoutVars>
      </dgm:prSet>
      <dgm:spPr/>
    </dgm:pt>
    <dgm:pt modelId="{7B116EF7-2DD2-4EB6-9952-D856D2D75B38}" type="pres">
      <dgm:prSet presAssocID="{85D3C912-DEB3-4C1E-9FBB-E634F6F90A82}" presName="divider" presStyleLbl="fgShp" presStyleIdx="0" presStyleCnt="1"/>
      <dgm:spPr/>
    </dgm:pt>
    <dgm:pt modelId="{362469DA-31CC-41CC-8489-DE25783F86F5}" type="pres">
      <dgm:prSet presAssocID="{A6477402-5A22-4959-AA8A-89B82180FF2A}" presName="downArrow" presStyleLbl="node1" presStyleIdx="0" presStyleCnt="2"/>
      <dgm:spPr/>
    </dgm:pt>
    <dgm:pt modelId="{0FEE73EA-6073-441C-A319-CAE5883756CF}" type="pres">
      <dgm:prSet presAssocID="{A6477402-5A22-4959-AA8A-89B82180FF2A}" presName="downArrowText" presStyleLbl="revTx" presStyleIdx="0" presStyleCnt="2" custScaleX="153857">
        <dgm:presLayoutVars>
          <dgm:bulletEnabled val="1"/>
        </dgm:presLayoutVars>
      </dgm:prSet>
      <dgm:spPr/>
    </dgm:pt>
    <dgm:pt modelId="{16D4ADED-8D88-46F2-BD1B-B0473E052C3B}" type="pres">
      <dgm:prSet presAssocID="{668C582D-F1E7-4B44-868F-D09868041854}" presName="upArrow" presStyleLbl="node1" presStyleIdx="1" presStyleCnt="2"/>
      <dgm:spPr/>
    </dgm:pt>
    <dgm:pt modelId="{2FE43909-0702-4BAA-9BE6-4F7ADA30E818}" type="pres">
      <dgm:prSet presAssocID="{668C582D-F1E7-4B44-868F-D09868041854}" presName="upArrowText" presStyleLbl="revTx" presStyleIdx="1" presStyleCnt="2" custScaleX="149424">
        <dgm:presLayoutVars>
          <dgm:bulletEnabled val="1"/>
        </dgm:presLayoutVars>
      </dgm:prSet>
      <dgm:spPr/>
    </dgm:pt>
  </dgm:ptLst>
  <dgm:cxnLst>
    <dgm:cxn modelId="{407E8506-D768-4F8B-96E8-0856D7194B66}" type="presOf" srcId="{85D3C912-DEB3-4C1E-9FBB-E634F6F90A82}" destId="{C2691088-CE22-4015-95FA-6995DEF8876C}" srcOrd="0" destOrd="0" presId="urn:microsoft.com/office/officeart/2005/8/layout/arrow3"/>
    <dgm:cxn modelId="{72ED8419-E2E7-4D47-A7C0-CA842391C337}" srcId="{85D3C912-DEB3-4C1E-9FBB-E634F6F90A82}" destId="{A6477402-5A22-4959-AA8A-89B82180FF2A}" srcOrd="0" destOrd="0" parTransId="{CAF80776-3997-4AFA-A33D-63F729ED5A28}" sibTransId="{8686E79B-144B-40B9-A98E-7C98A907D998}"/>
    <dgm:cxn modelId="{30ABE364-C322-4BC0-802F-929A1C918178}" srcId="{85D3C912-DEB3-4C1E-9FBB-E634F6F90A82}" destId="{668C582D-F1E7-4B44-868F-D09868041854}" srcOrd="1" destOrd="0" parTransId="{74B5030D-75B4-431B-BB0D-6D5E8F94D9B9}" sibTransId="{ADC43779-08BD-4904-8D1C-39FC2565E7B4}"/>
    <dgm:cxn modelId="{26813DD4-2AF3-48BD-8FC3-C74BC2BF00D7}" type="presOf" srcId="{668C582D-F1E7-4B44-868F-D09868041854}" destId="{2FE43909-0702-4BAA-9BE6-4F7ADA30E818}" srcOrd="0" destOrd="0" presId="urn:microsoft.com/office/officeart/2005/8/layout/arrow3"/>
    <dgm:cxn modelId="{B4BBF7E0-0A01-47D7-B662-CE3C05D76C13}" type="presOf" srcId="{A6477402-5A22-4959-AA8A-89B82180FF2A}" destId="{0FEE73EA-6073-441C-A319-CAE5883756CF}" srcOrd="0" destOrd="0" presId="urn:microsoft.com/office/officeart/2005/8/layout/arrow3"/>
    <dgm:cxn modelId="{AC29C140-77AF-40BA-9834-5B31874D62D5}" type="presParOf" srcId="{C2691088-CE22-4015-95FA-6995DEF8876C}" destId="{7B116EF7-2DD2-4EB6-9952-D856D2D75B38}" srcOrd="0" destOrd="0" presId="urn:microsoft.com/office/officeart/2005/8/layout/arrow3"/>
    <dgm:cxn modelId="{3F663F13-82AF-471B-8301-1C848F131A5B}" type="presParOf" srcId="{C2691088-CE22-4015-95FA-6995DEF8876C}" destId="{362469DA-31CC-41CC-8489-DE25783F86F5}" srcOrd="1" destOrd="0" presId="urn:microsoft.com/office/officeart/2005/8/layout/arrow3"/>
    <dgm:cxn modelId="{CE0BB89B-AFE7-4B64-A3A8-F43270A179F8}" type="presParOf" srcId="{C2691088-CE22-4015-95FA-6995DEF8876C}" destId="{0FEE73EA-6073-441C-A319-CAE5883756CF}" srcOrd="2" destOrd="0" presId="urn:microsoft.com/office/officeart/2005/8/layout/arrow3"/>
    <dgm:cxn modelId="{E0FE85FD-F56A-4E9F-A40D-BCEE2A30F385}" type="presParOf" srcId="{C2691088-CE22-4015-95FA-6995DEF8876C}" destId="{16D4ADED-8D88-46F2-BD1B-B0473E052C3B}" srcOrd="3" destOrd="0" presId="urn:microsoft.com/office/officeart/2005/8/layout/arrow3"/>
    <dgm:cxn modelId="{3ED75C83-F8B9-4C47-915E-2396DD0C9FD4}" type="presParOf" srcId="{C2691088-CE22-4015-95FA-6995DEF8876C}" destId="{2FE43909-0702-4BAA-9BE6-4F7ADA30E818}"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10CB24-6F43-4724-B564-8488EB6B03AB}"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fr-FR"/>
        </a:p>
      </dgm:t>
    </dgm:pt>
    <dgm:pt modelId="{5A8ED43E-9976-4860-BC6C-873697696968}">
      <dgm:prSet phldrT="[Texte]" custT="1"/>
      <dgm:spPr/>
      <dgm:t>
        <a:bodyPr/>
        <a:lstStyle/>
        <a:p>
          <a:r>
            <a:rPr lang="fr-FR" sz="2400" b="1" i="1" dirty="0"/>
            <a:t>Technique</a:t>
          </a:r>
        </a:p>
        <a:p>
          <a:endParaRPr lang="fr-FR" sz="2400" dirty="0"/>
        </a:p>
      </dgm:t>
    </dgm:pt>
    <dgm:pt modelId="{46AE9BA7-BC38-4A46-8D0F-82A8F2D1975A}" type="parTrans" cxnId="{49442BF9-EAC9-4AB5-8674-BDFD67BAD762}">
      <dgm:prSet/>
      <dgm:spPr/>
      <dgm:t>
        <a:bodyPr/>
        <a:lstStyle/>
        <a:p>
          <a:endParaRPr lang="fr-FR"/>
        </a:p>
      </dgm:t>
    </dgm:pt>
    <dgm:pt modelId="{EA90131D-B252-45CE-9411-8DB79C556A64}" type="sibTrans" cxnId="{49442BF9-EAC9-4AB5-8674-BDFD67BAD762}">
      <dgm:prSet/>
      <dgm:spPr/>
      <dgm:t>
        <a:bodyPr/>
        <a:lstStyle/>
        <a:p>
          <a:endParaRPr lang="fr-FR"/>
        </a:p>
      </dgm:t>
    </dgm:pt>
    <dgm:pt modelId="{4C9B1AAA-D943-423C-91A0-3CC92DA5A99D}">
      <dgm:prSet phldrT="[Texte]" custT="1"/>
      <dgm:spPr/>
      <dgm:t>
        <a:bodyPr/>
        <a:lstStyle/>
        <a:p>
          <a:r>
            <a:rPr lang="fr-FR" sz="1800" dirty="0"/>
            <a:t>matériel grand public</a:t>
          </a:r>
        </a:p>
      </dgm:t>
    </dgm:pt>
    <dgm:pt modelId="{4380383D-1D54-4CE2-AD4E-E6E01F35DB0A}" type="parTrans" cxnId="{0A53092B-51B1-4CAE-9977-620ED7C0F889}">
      <dgm:prSet/>
      <dgm:spPr/>
      <dgm:t>
        <a:bodyPr/>
        <a:lstStyle/>
        <a:p>
          <a:endParaRPr lang="fr-FR"/>
        </a:p>
      </dgm:t>
    </dgm:pt>
    <dgm:pt modelId="{46249908-9099-4E86-9CC9-25553EC016AD}" type="sibTrans" cxnId="{0A53092B-51B1-4CAE-9977-620ED7C0F889}">
      <dgm:prSet/>
      <dgm:spPr/>
      <dgm:t>
        <a:bodyPr/>
        <a:lstStyle/>
        <a:p>
          <a:endParaRPr lang="fr-FR"/>
        </a:p>
      </dgm:t>
    </dgm:pt>
    <dgm:pt modelId="{71EA7107-92B6-48D2-A258-1A1E2BB6B31B}">
      <dgm:prSet phldrT="[Texte]" custT="1"/>
      <dgm:spPr/>
      <dgm:t>
        <a:bodyPr/>
        <a:lstStyle/>
        <a:p>
          <a:pPr marL="0" lvl="0" algn="l" defTabSz="1066800">
            <a:lnSpc>
              <a:spcPct val="90000"/>
            </a:lnSpc>
            <a:spcBef>
              <a:spcPct val="0"/>
            </a:spcBef>
            <a:spcAft>
              <a:spcPct val="35000"/>
            </a:spcAft>
            <a:buNone/>
          </a:pPr>
          <a:r>
            <a:rPr lang="fr-FR" sz="2400" b="1" i="1" kern="1200" dirty="0"/>
            <a:t>Organisationnel</a:t>
          </a:r>
          <a:r>
            <a:rPr lang="fr-FR" sz="2400" i="1" kern="1200" dirty="0"/>
            <a:t> </a:t>
          </a:r>
          <a:endParaRPr lang="fr-FR" sz="2400" kern="1200" dirty="0"/>
        </a:p>
      </dgm:t>
    </dgm:pt>
    <dgm:pt modelId="{583C583C-0BAF-442D-9BB0-95EBC14F56FA}" type="parTrans" cxnId="{0D548720-C764-4091-ADFB-59629A508D02}">
      <dgm:prSet/>
      <dgm:spPr/>
      <dgm:t>
        <a:bodyPr/>
        <a:lstStyle/>
        <a:p>
          <a:endParaRPr lang="fr-FR"/>
        </a:p>
      </dgm:t>
    </dgm:pt>
    <dgm:pt modelId="{3568E28D-92A1-41A6-964D-C3AD1705ECF4}" type="sibTrans" cxnId="{0D548720-C764-4091-ADFB-59629A508D02}">
      <dgm:prSet/>
      <dgm:spPr/>
      <dgm:t>
        <a:bodyPr/>
        <a:lstStyle/>
        <a:p>
          <a:endParaRPr lang="fr-FR"/>
        </a:p>
      </dgm:t>
    </dgm:pt>
    <dgm:pt modelId="{A45EFA0F-18AE-45F2-B0B4-D8E6A18F474A}">
      <dgm:prSet phldrT="[Texte]" custT="1"/>
      <dgm:spPr/>
      <dgm:t>
        <a:bodyPr/>
        <a:lstStyle/>
        <a:p>
          <a:pPr marL="171450" marR="0" lvl="1" indent="0" algn="l" defTabSz="800100" eaLnBrk="1" fontAlgn="auto" latinLnBrk="0" hangingPunct="1">
            <a:lnSpc>
              <a:spcPct val="90000"/>
            </a:lnSpc>
            <a:spcBef>
              <a:spcPct val="0"/>
            </a:spcBef>
            <a:spcAft>
              <a:spcPct val="15000"/>
            </a:spcAft>
            <a:buClrTx/>
            <a:buSzTx/>
            <a:buFontTx/>
            <a:buChar char="•"/>
            <a:tabLst/>
            <a:defRPr/>
          </a:pPr>
          <a:r>
            <a:rPr lang="fr-FR" sz="1800" b="0" i="0" kern="1200" dirty="0">
              <a:solidFill>
                <a:prstClr val="white"/>
              </a:solidFill>
              <a:latin typeface="Calibri" panose="020F0502020204030204"/>
              <a:ea typeface="+mn-ea"/>
              <a:cs typeface="+mn-cs"/>
            </a:rPr>
            <a:t>mettre en place une nouvelle organisation du travail (télétravail)</a:t>
          </a:r>
        </a:p>
      </dgm:t>
    </dgm:pt>
    <dgm:pt modelId="{90B469BF-8E9A-43A6-8A5F-B989341B110E}" type="parTrans" cxnId="{72E97E41-B270-4C8E-BA9A-656002F596FE}">
      <dgm:prSet/>
      <dgm:spPr/>
      <dgm:t>
        <a:bodyPr/>
        <a:lstStyle/>
        <a:p>
          <a:endParaRPr lang="fr-FR"/>
        </a:p>
      </dgm:t>
    </dgm:pt>
    <dgm:pt modelId="{5C308AA8-ED96-43C4-88A1-061C1BAB15BB}" type="sibTrans" cxnId="{72E97E41-B270-4C8E-BA9A-656002F596FE}">
      <dgm:prSet/>
      <dgm:spPr/>
      <dgm:t>
        <a:bodyPr/>
        <a:lstStyle/>
        <a:p>
          <a:endParaRPr lang="fr-FR"/>
        </a:p>
      </dgm:t>
    </dgm:pt>
    <dgm:pt modelId="{8382053D-0572-439F-94F2-B9C278A12476}">
      <dgm:prSet phldrT="[Texte]" custT="1"/>
      <dgm:spPr/>
      <dgm:t>
        <a:bodyPr/>
        <a:lstStyle/>
        <a:p>
          <a:r>
            <a:rPr lang="fr-FR" sz="2400" b="1" i="1" dirty="0"/>
            <a:t>Humain</a:t>
          </a:r>
          <a:endParaRPr lang="fr-FR" sz="2400" b="1" dirty="0"/>
        </a:p>
      </dgm:t>
    </dgm:pt>
    <dgm:pt modelId="{11FA2BA7-A9DD-451F-A58C-044CA92E1F69}" type="parTrans" cxnId="{2EA0A733-8A6D-429D-97ED-9615BF5A1292}">
      <dgm:prSet/>
      <dgm:spPr/>
      <dgm:t>
        <a:bodyPr/>
        <a:lstStyle/>
        <a:p>
          <a:endParaRPr lang="fr-FR"/>
        </a:p>
      </dgm:t>
    </dgm:pt>
    <dgm:pt modelId="{EF4E6677-ACA5-4FF8-A6A1-9ADE5C97FFB2}" type="sibTrans" cxnId="{2EA0A733-8A6D-429D-97ED-9615BF5A1292}">
      <dgm:prSet/>
      <dgm:spPr/>
      <dgm:t>
        <a:bodyPr/>
        <a:lstStyle/>
        <a:p>
          <a:endParaRPr lang="fr-FR"/>
        </a:p>
      </dgm:t>
    </dgm:pt>
    <dgm:pt modelId="{355C12C4-2474-4CA6-9B20-87B5A2EE9739}">
      <dgm:prSet phldrT="[Texte]" custT="1"/>
      <dgm:spPr/>
      <dgm:t>
        <a:bodyPr/>
        <a:lstStyle/>
        <a:p>
          <a:r>
            <a:rPr lang="fr-FR" sz="1800" b="0" i="0" dirty="0"/>
            <a:t>les auxiliaires de vie professionnelle.</a:t>
          </a:r>
          <a:endParaRPr lang="fr-FR" sz="1800" dirty="0"/>
        </a:p>
      </dgm:t>
    </dgm:pt>
    <dgm:pt modelId="{432B0DEE-B19E-46C8-A014-DEB366039090}" type="parTrans" cxnId="{7E20564E-22CF-4DBE-9D4F-DAC63A32C3E7}">
      <dgm:prSet/>
      <dgm:spPr/>
      <dgm:t>
        <a:bodyPr/>
        <a:lstStyle/>
        <a:p>
          <a:endParaRPr lang="fr-FR"/>
        </a:p>
      </dgm:t>
    </dgm:pt>
    <dgm:pt modelId="{F10CF95C-DBE2-4DCB-A785-C08ECC8E3310}" type="sibTrans" cxnId="{7E20564E-22CF-4DBE-9D4F-DAC63A32C3E7}">
      <dgm:prSet/>
      <dgm:spPr/>
      <dgm:t>
        <a:bodyPr/>
        <a:lstStyle/>
        <a:p>
          <a:endParaRPr lang="fr-FR"/>
        </a:p>
      </dgm:t>
    </dgm:pt>
    <dgm:pt modelId="{5047FDA3-7675-40A3-9604-2DA7060D8820}">
      <dgm:prSet custT="1"/>
      <dgm:spPr/>
      <dgm:t>
        <a:bodyPr/>
        <a:lstStyle/>
        <a:p>
          <a:r>
            <a:rPr lang="fr-FR" sz="1800" dirty="0"/>
            <a:t>(matériel braille, clavier spécial, télé-agrandisseur,...) </a:t>
          </a:r>
        </a:p>
      </dgm:t>
    </dgm:pt>
    <dgm:pt modelId="{B6B9082D-62C4-4E67-8AAB-F2B4195FC481}" type="parTrans" cxnId="{2E86899E-56B4-48BE-B821-5E8000306A39}">
      <dgm:prSet/>
      <dgm:spPr/>
      <dgm:t>
        <a:bodyPr/>
        <a:lstStyle/>
        <a:p>
          <a:endParaRPr lang="fr-FR"/>
        </a:p>
      </dgm:t>
    </dgm:pt>
    <dgm:pt modelId="{11EE42D4-3BA2-44BB-8747-0B7EE776053F}" type="sibTrans" cxnId="{2E86899E-56B4-48BE-B821-5E8000306A39}">
      <dgm:prSet/>
      <dgm:spPr/>
      <dgm:t>
        <a:bodyPr/>
        <a:lstStyle/>
        <a:p>
          <a:endParaRPr lang="fr-FR"/>
        </a:p>
      </dgm:t>
    </dgm:pt>
    <dgm:pt modelId="{5C61514B-B6C5-4FE5-AB23-EBDD6BF220E2}">
      <dgm:prSet custT="1"/>
      <dgm:spPr/>
      <dgm:t>
        <a:bodyPr/>
        <a:lstStyle/>
        <a:p>
          <a:r>
            <a:rPr lang="fr-FR" sz="1800" dirty="0"/>
            <a:t>(scanner, grand écran, chariot élévateur,...).</a:t>
          </a:r>
        </a:p>
      </dgm:t>
    </dgm:pt>
    <dgm:pt modelId="{EE8D2851-342C-4219-87DC-149F66A688EE}" type="parTrans" cxnId="{582FD1C4-31C0-4110-AF2D-16190E0CE662}">
      <dgm:prSet/>
      <dgm:spPr/>
      <dgm:t>
        <a:bodyPr/>
        <a:lstStyle/>
        <a:p>
          <a:endParaRPr lang="fr-FR"/>
        </a:p>
      </dgm:t>
    </dgm:pt>
    <dgm:pt modelId="{6208E3B4-6238-497C-9B99-DD63FEB4E131}" type="sibTrans" cxnId="{582FD1C4-31C0-4110-AF2D-16190E0CE662}">
      <dgm:prSet/>
      <dgm:spPr/>
      <dgm:t>
        <a:bodyPr/>
        <a:lstStyle/>
        <a:p>
          <a:endParaRPr lang="fr-FR"/>
        </a:p>
      </dgm:t>
    </dgm:pt>
    <dgm:pt modelId="{CCDD8C39-0AB4-4D58-8DF2-462C2C3D5573}">
      <dgm:prSet phldrT="[Texte]" custT="1"/>
      <dgm:spPr/>
      <dgm:t>
        <a:bodyPr/>
        <a:lstStyle/>
        <a:p>
          <a:r>
            <a:rPr lang="fr-FR" sz="1800" i="1" u="sng" dirty="0"/>
            <a:t>Ex:</a:t>
          </a:r>
          <a:r>
            <a:rPr lang="fr-FR" sz="1800" dirty="0"/>
            <a:t> intervention d’un interprète en langue des signes</a:t>
          </a:r>
        </a:p>
      </dgm:t>
    </dgm:pt>
    <dgm:pt modelId="{531F30CC-24A1-4566-82EF-23961747C341}" type="parTrans" cxnId="{6CF0726B-9CF3-4EDC-AB6A-29D02EB4A937}">
      <dgm:prSet/>
      <dgm:spPr/>
      <dgm:t>
        <a:bodyPr/>
        <a:lstStyle/>
        <a:p>
          <a:endParaRPr lang="fr-FR"/>
        </a:p>
      </dgm:t>
    </dgm:pt>
    <dgm:pt modelId="{FBA0C063-F12A-499D-A4E7-17D305C7045A}" type="sibTrans" cxnId="{6CF0726B-9CF3-4EDC-AB6A-29D02EB4A937}">
      <dgm:prSet/>
      <dgm:spPr/>
      <dgm:t>
        <a:bodyPr/>
        <a:lstStyle/>
        <a:p>
          <a:endParaRPr lang="fr-FR"/>
        </a:p>
      </dgm:t>
    </dgm:pt>
    <dgm:pt modelId="{7FF0A77C-8E6C-4ED8-A063-1EFED0DD7C1E}">
      <dgm:prSet custT="1"/>
      <dgm:spPr/>
      <dgm:t>
        <a:bodyPr/>
        <a:lstStyle/>
        <a:p>
          <a:r>
            <a:rPr lang="fr-FR" sz="2400" b="1" i="1" dirty="0"/>
            <a:t>Spatiale</a:t>
          </a:r>
          <a:endParaRPr lang="fr-FR" sz="2400" b="1" dirty="0"/>
        </a:p>
      </dgm:t>
    </dgm:pt>
    <dgm:pt modelId="{B67CFD7C-C903-437A-9F08-3321A382F11A}" type="sibTrans" cxnId="{4A2A2E70-8ADE-4ABD-9075-4D17936A6260}">
      <dgm:prSet/>
      <dgm:spPr/>
      <dgm:t>
        <a:bodyPr/>
        <a:lstStyle/>
        <a:p>
          <a:endParaRPr lang="fr-FR"/>
        </a:p>
      </dgm:t>
    </dgm:pt>
    <dgm:pt modelId="{97DDE792-C631-4004-8805-0E0862819A4E}" type="parTrans" cxnId="{4A2A2E70-8ADE-4ABD-9075-4D17936A6260}">
      <dgm:prSet/>
      <dgm:spPr/>
      <dgm:t>
        <a:bodyPr/>
        <a:lstStyle/>
        <a:p>
          <a:endParaRPr lang="fr-FR"/>
        </a:p>
      </dgm:t>
    </dgm:pt>
    <dgm:pt modelId="{046F0C9F-4814-43EF-A866-10CEBFD81FE9}">
      <dgm:prSet phldrT="[Texte]" custT="1"/>
      <dgm:spPr/>
      <dgm:t>
        <a:bodyPr/>
        <a:lstStyle/>
        <a:p>
          <a:r>
            <a:rPr lang="fr-FR" sz="1800" dirty="0"/>
            <a:t>tutorat ou travail en binôme</a:t>
          </a:r>
        </a:p>
      </dgm:t>
    </dgm:pt>
    <dgm:pt modelId="{4DBF7811-FBA9-423F-B908-C039A4FA4249}" type="sibTrans" cxnId="{23D241B1-8FCE-4437-AF79-55932F1DEA20}">
      <dgm:prSet/>
      <dgm:spPr/>
      <dgm:t>
        <a:bodyPr/>
        <a:lstStyle/>
        <a:p>
          <a:endParaRPr lang="fr-FR"/>
        </a:p>
      </dgm:t>
    </dgm:pt>
    <dgm:pt modelId="{89AC4DF7-6835-4916-A2BF-9A07AAD3D522}" type="parTrans" cxnId="{23D241B1-8FCE-4437-AF79-55932F1DEA20}">
      <dgm:prSet/>
      <dgm:spPr/>
      <dgm:t>
        <a:bodyPr/>
        <a:lstStyle/>
        <a:p>
          <a:endParaRPr lang="fr-FR"/>
        </a:p>
      </dgm:t>
    </dgm:pt>
    <dgm:pt modelId="{4F383CC2-3547-46AD-82D5-015726DC5B2D}">
      <dgm:prSet custT="1"/>
      <dgm:spPr/>
      <dgm:t>
        <a:bodyPr/>
        <a:lstStyle/>
        <a:p>
          <a:r>
            <a:rPr lang="fr-FR" sz="1800" dirty="0"/>
            <a:t>aménagements</a:t>
          </a:r>
        </a:p>
      </dgm:t>
    </dgm:pt>
    <dgm:pt modelId="{309D8702-D9C2-4E30-99A5-7F24EB554549}" type="sibTrans" cxnId="{1AEA5F18-4D86-40DB-80F1-B11BE9E7CA21}">
      <dgm:prSet/>
      <dgm:spPr/>
      <dgm:t>
        <a:bodyPr/>
        <a:lstStyle/>
        <a:p>
          <a:endParaRPr lang="fr-FR"/>
        </a:p>
      </dgm:t>
    </dgm:pt>
    <dgm:pt modelId="{DB7D345E-61A3-455B-A95D-4C8259B25C00}" type="parTrans" cxnId="{1AEA5F18-4D86-40DB-80F1-B11BE9E7CA21}">
      <dgm:prSet/>
      <dgm:spPr/>
      <dgm:t>
        <a:bodyPr/>
        <a:lstStyle/>
        <a:p>
          <a:endParaRPr lang="fr-FR"/>
        </a:p>
      </dgm:t>
    </dgm:pt>
    <dgm:pt modelId="{BC0E5AEA-7875-40D2-BD89-EF5F413A247D}">
      <dgm:prSet phldrT="[Texte]" custT="1"/>
      <dgm:spPr/>
      <dgm:t>
        <a:bodyPr/>
        <a:lstStyle/>
        <a:p>
          <a:endParaRPr lang="fr-FR" sz="1800" dirty="0"/>
        </a:p>
      </dgm:t>
    </dgm:pt>
    <dgm:pt modelId="{46F4B121-DB2D-412B-A22D-599DD6BA13D2}" type="parTrans" cxnId="{5861BB40-7D2C-432B-B47E-46803237EDF3}">
      <dgm:prSet/>
      <dgm:spPr/>
      <dgm:t>
        <a:bodyPr/>
        <a:lstStyle/>
        <a:p>
          <a:endParaRPr lang="fr-FR"/>
        </a:p>
      </dgm:t>
    </dgm:pt>
    <dgm:pt modelId="{C2710005-536C-4A44-82C5-C97E5263C740}" type="sibTrans" cxnId="{5861BB40-7D2C-432B-B47E-46803237EDF3}">
      <dgm:prSet/>
      <dgm:spPr/>
      <dgm:t>
        <a:bodyPr/>
        <a:lstStyle/>
        <a:p>
          <a:endParaRPr lang="fr-FR"/>
        </a:p>
      </dgm:t>
    </dgm:pt>
    <dgm:pt modelId="{A7775913-DD2A-45A5-ABD4-1F09AEB44617}">
      <dgm:prSet phldrT="[Texte]" custT="1"/>
      <dgm:spPr/>
      <dgm:t>
        <a:bodyPr/>
        <a:lstStyle/>
        <a:p>
          <a:r>
            <a:rPr lang="fr-FR" sz="1800" dirty="0"/>
            <a:t>des intervenants avec des compétences spécifiques </a:t>
          </a:r>
        </a:p>
      </dgm:t>
    </dgm:pt>
    <dgm:pt modelId="{31FAC08B-A6C7-44DB-906F-B04BDEF7FE52}" type="parTrans" cxnId="{332A28A3-FC10-4F82-8F38-5CD328F11EA0}">
      <dgm:prSet/>
      <dgm:spPr/>
      <dgm:t>
        <a:bodyPr/>
        <a:lstStyle/>
        <a:p>
          <a:endParaRPr lang="fr-FR"/>
        </a:p>
      </dgm:t>
    </dgm:pt>
    <dgm:pt modelId="{FACFEFF9-4D12-4CC4-A0A3-6AFD968D35E5}" type="sibTrans" cxnId="{332A28A3-FC10-4F82-8F38-5CD328F11EA0}">
      <dgm:prSet/>
      <dgm:spPr/>
      <dgm:t>
        <a:bodyPr/>
        <a:lstStyle/>
        <a:p>
          <a:endParaRPr lang="fr-FR"/>
        </a:p>
      </dgm:t>
    </dgm:pt>
    <dgm:pt modelId="{947408C5-F5F7-4FC7-AEEB-4A0E4897AE4C}">
      <dgm:prSet phldrT="[Texte]" custT="1"/>
      <dgm:spPr/>
      <dgm:t>
        <a:bodyPr/>
        <a:lstStyle/>
        <a:p>
          <a:pPr marL="171450" lvl="1" indent="0" algn="l" defTabSz="800100">
            <a:lnSpc>
              <a:spcPct val="90000"/>
            </a:lnSpc>
            <a:spcBef>
              <a:spcPct val="0"/>
            </a:spcBef>
            <a:spcAft>
              <a:spcPct val="15000"/>
            </a:spcAft>
          </a:pPr>
          <a:r>
            <a:rPr lang="fr-FR" sz="1800" b="0" i="0" kern="1200" dirty="0"/>
            <a:t>alterner les tâches dites « lourdes » et « légères » </a:t>
          </a:r>
          <a:endParaRPr lang="fr-FR" sz="1800" kern="1200" dirty="0"/>
        </a:p>
      </dgm:t>
    </dgm:pt>
    <dgm:pt modelId="{8983CBEA-1D59-42F0-8FE9-A8FA5109499C}" type="parTrans" cxnId="{7603D538-AD07-4B2E-8D74-F0B34F471FC1}">
      <dgm:prSet/>
      <dgm:spPr/>
      <dgm:t>
        <a:bodyPr/>
        <a:lstStyle/>
        <a:p>
          <a:endParaRPr lang="fr-FR"/>
        </a:p>
      </dgm:t>
    </dgm:pt>
    <dgm:pt modelId="{2C31EC54-F5BB-40BC-B943-5133DE164A50}" type="sibTrans" cxnId="{7603D538-AD07-4B2E-8D74-F0B34F471FC1}">
      <dgm:prSet/>
      <dgm:spPr/>
      <dgm:t>
        <a:bodyPr/>
        <a:lstStyle/>
        <a:p>
          <a:endParaRPr lang="fr-FR"/>
        </a:p>
      </dgm:t>
    </dgm:pt>
    <dgm:pt modelId="{07FAADBB-64A5-4F40-9020-FD85A7939E28}">
      <dgm:prSet phldrT="[Texte]" custT="1"/>
      <dgm:spPr/>
      <dgm:t>
        <a:bodyPr/>
        <a:lstStyle/>
        <a:p>
          <a:pPr marL="171450" lvl="1" indent="0" algn="l" defTabSz="800100">
            <a:lnSpc>
              <a:spcPct val="90000"/>
            </a:lnSpc>
            <a:spcBef>
              <a:spcPct val="0"/>
            </a:spcBef>
            <a:spcAft>
              <a:spcPct val="15000"/>
            </a:spcAft>
          </a:pPr>
          <a:endParaRPr lang="fr-FR" sz="1800" kern="1200" dirty="0"/>
        </a:p>
      </dgm:t>
    </dgm:pt>
    <dgm:pt modelId="{02DAB680-6F56-42C3-A69F-3CBE7216C911}" type="parTrans" cxnId="{E281534C-3AA0-41BC-AE32-6FC9396218EC}">
      <dgm:prSet/>
      <dgm:spPr/>
      <dgm:t>
        <a:bodyPr/>
        <a:lstStyle/>
        <a:p>
          <a:endParaRPr lang="fr-FR"/>
        </a:p>
      </dgm:t>
    </dgm:pt>
    <dgm:pt modelId="{013A2003-7B43-425F-B1A3-CAAF82A6E800}" type="sibTrans" cxnId="{E281534C-3AA0-41BC-AE32-6FC9396218EC}">
      <dgm:prSet/>
      <dgm:spPr/>
      <dgm:t>
        <a:bodyPr/>
        <a:lstStyle/>
        <a:p>
          <a:endParaRPr lang="fr-FR"/>
        </a:p>
      </dgm:t>
    </dgm:pt>
    <dgm:pt modelId="{86045AE4-CD33-4155-8400-45056D118BDE}">
      <dgm:prSet phldrT="[Texte]" custT="1"/>
      <dgm:spPr/>
      <dgm:t>
        <a:bodyPr/>
        <a:lstStyle/>
        <a:p>
          <a:pPr marL="171450" lvl="1" indent="0" algn="l" defTabSz="800100">
            <a:lnSpc>
              <a:spcPct val="90000"/>
            </a:lnSpc>
            <a:spcBef>
              <a:spcPct val="0"/>
            </a:spcBef>
            <a:spcAft>
              <a:spcPct val="15000"/>
            </a:spcAft>
          </a:pPr>
          <a:endParaRPr lang="fr-FR" sz="1800" kern="1200" dirty="0"/>
        </a:p>
      </dgm:t>
    </dgm:pt>
    <dgm:pt modelId="{6816D520-3690-4FA7-A63C-ECA201E16509}" type="parTrans" cxnId="{576DC7EF-9BC4-4A0D-B722-D6D5B42152AB}">
      <dgm:prSet/>
      <dgm:spPr/>
    </dgm:pt>
    <dgm:pt modelId="{043D0A22-7E99-4C1A-89DC-4EAACD07B506}" type="sibTrans" cxnId="{576DC7EF-9BC4-4A0D-B722-D6D5B42152AB}">
      <dgm:prSet/>
      <dgm:spPr/>
    </dgm:pt>
    <dgm:pt modelId="{C36BE442-255B-46D3-A303-A6FE4663FDC6}">
      <dgm:prSet phldrT="[Texte]" custT="1"/>
      <dgm:spPr/>
      <dgm:t>
        <a:bodyPr/>
        <a:lstStyle/>
        <a:p>
          <a:pPr marL="171450" marR="0" lvl="1" indent="0" algn="l" defTabSz="800100" eaLnBrk="1" fontAlgn="auto" latinLnBrk="0" hangingPunct="1">
            <a:lnSpc>
              <a:spcPct val="90000"/>
            </a:lnSpc>
            <a:spcBef>
              <a:spcPct val="0"/>
            </a:spcBef>
            <a:spcAft>
              <a:spcPct val="15000"/>
            </a:spcAft>
            <a:buClrTx/>
            <a:buSzTx/>
            <a:buFontTx/>
            <a:buChar char="•"/>
            <a:tabLst/>
            <a:defRPr/>
          </a:pPr>
          <a:r>
            <a:rPr lang="fr-FR" sz="1800" b="0" i="0" kern="1200" dirty="0">
              <a:solidFill>
                <a:prstClr val="white"/>
              </a:solidFill>
              <a:latin typeface="Calibri" panose="020F0502020204030204"/>
              <a:ea typeface="+mn-ea"/>
              <a:cs typeface="+mn-cs"/>
            </a:rPr>
            <a:t>aménager les horaires de travail (temps partiel de droit…</a:t>
          </a:r>
        </a:p>
        <a:p>
          <a:pPr marL="171450" lvl="1" indent="0" algn="l" defTabSz="800100">
            <a:lnSpc>
              <a:spcPct val="90000"/>
            </a:lnSpc>
            <a:spcBef>
              <a:spcPct val="0"/>
            </a:spcBef>
            <a:spcAft>
              <a:spcPct val="15000"/>
            </a:spcAft>
            <a:buChar char="•"/>
          </a:pPr>
          <a:r>
            <a:rPr lang="fr-FR" sz="1800" b="0" i="0" kern="1200" dirty="0">
              <a:solidFill>
                <a:prstClr val="white"/>
              </a:solidFill>
              <a:latin typeface="Calibri" panose="020F0502020204030204"/>
              <a:ea typeface="+mn-ea"/>
              <a:cs typeface="+mn-cs"/>
            </a:rPr>
            <a:t>éviter à l’agent la réalisation de certaines tâches, </a:t>
          </a:r>
        </a:p>
      </dgm:t>
    </dgm:pt>
    <dgm:pt modelId="{90551733-0C14-49BF-BFAF-C92BC5835410}" type="parTrans" cxnId="{D0649F37-A2B3-409C-BF20-E4FA57724B8F}">
      <dgm:prSet/>
      <dgm:spPr/>
    </dgm:pt>
    <dgm:pt modelId="{155282FD-D969-4342-B481-0EA9E80CBBD3}" type="sibTrans" cxnId="{D0649F37-A2B3-409C-BF20-E4FA57724B8F}">
      <dgm:prSet/>
      <dgm:spPr/>
    </dgm:pt>
    <dgm:pt modelId="{32EABD0B-D9FF-4920-8883-8D9E7A4E0F8F}">
      <dgm:prSet phldrT="[Texte]" custT="1"/>
      <dgm:spPr/>
      <dgm:t>
        <a:bodyPr/>
        <a:lstStyle/>
        <a:p>
          <a:r>
            <a:rPr lang="fr-FR" sz="1800" b="1" dirty="0"/>
            <a:t>matériel</a:t>
          </a:r>
          <a:r>
            <a:rPr lang="fr-FR" sz="1800" dirty="0"/>
            <a:t> dédié par type de handicap</a:t>
          </a:r>
        </a:p>
      </dgm:t>
    </dgm:pt>
    <dgm:pt modelId="{7FB6D02D-C469-465A-BBE6-DDF58A81905D}" type="sibTrans" cxnId="{6FA75324-411A-40A0-BFDC-B248886AD78A}">
      <dgm:prSet/>
      <dgm:spPr/>
      <dgm:t>
        <a:bodyPr/>
        <a:lstStyle/>
        <a:p>
          <a:endParaRPr lang="fr-FR"/>
        </a:p>
      </dgm:t>
    </dgm:pt>
    <dgm:pt modelId="{F053DBA9-D789-4D42-94CD-1FD1EB770B8F}" type="parTrans" cxnId="{6FA75324-411A-40A0-BFDC-B248886AD78A}">
      <dgm:prSet/>
      <dgm:spPr/>
      <dgm:t>
        <a:bodyPr/>
        <a:lstStyle/>
        <a:p>
          <a:endParaRPr lang="fr-FR"/>
        </a:p>
      </dgm:t>
    </dgm:pt>
    <dgm:pt modelId="{98C3517B-5286-450F-9484-C8F917BF4590}" type="pres">
      <dgm:prSet presAssocID="{5610CB24-6F43-4724-B564-8488EB6B03AB}" presName="Name0" presStyleCnt="0">
        <dgm:presLayoutVars>
          <dgm:dir/>
          <dgm:resizeHandles val="exact"/>
        </dgm:presLayoutVars>
      </dgm:prSet>
      <dgm:spPr/>
    </dgm:pt>
    <dgm:pt modelId="{E8564984-6AFC-46BE-90AA-15B977144738}" type="pres">
      <dgm:prSet presAssocID="{5A8ED43E-9976-4860-BC6C-873697696968}" presName="node" presStyleLbl="node1" presStyleIdx="0" presStyleCnt="4" custLinFactNeighborY="0">
        <dgm:presLayoutVars>
          <dgm:bulletEnabled val="1"/>
        </dgm:presLayoutVars>
      </dgm:prSet>
      <dgm:spPr/>
    </dgm:pt>
    <dgm:pt modelId="{D80ABC98-A802-470B-B8D1-2656B708DE38}" type="pres">
      <dgm:prSet presAssocID="{EA90131D-B252-45CE-9411-8DB79C556A64}" presName="sibTrans" presStyleCnt="0"/>
      <dgm:spPr/>
    </dgm:pt>
    <dgm:pt modelId="{9BD1ED67-E3B6-4E33-825C-F93BAACE9F57}" type="pres">
      <dgm:prSet presAssocID="{71EA7107-92B6-48D2-A258-1A1E2BB6B31B}" presName="node" presStyleLbl="node1" presStyleIdx="1" presStyleCnt="4">
        <dgm:presLayoutVars>
          <dgm:bulletEnabled val="1"/>
        </dgm:presLayoutVars>
      </dgm:prSet>
      <dgm:spPr/>
    </dgm:pt>
    <dgm:pt modelId="{C1A4AFA2-1BC9-4677-9692-FBBE52E8E382}" type="pres">
      <dgm:prSet presAssocID="{3568E28D-92A1-41A6-964D-C3AD1705ECF4}" presName="sibTrans" presStyleCnt="0"/>
      <dgm:spPr/>
    </dgm:pt>
    <dgm:pt modelId="{9E2E0F77-581D-4CE9-A30C-F58E602D1DD1}" type="pres">
      <dgm:prSet presAssocID="{8382053D-0572-439F-94F2-B9C278A12476}" presName="node" presStyleLbl="node1" presStyleIdx="2" presStyleCnt="4">
        <dgm:presLayoutVars>
          <dgm:bulletEnabled val="1"/>
        </dgm:presLayoutVars>
      </dgm:prSet>
      <dgm:spPr/>
    </dgm:pt>
    <dgm:pt modelId="{B5CE8F84-01F3-4FF0-BD70-1B05380ECB8E}" type="pres">
      <dgm:prSet presAssocID="{EF4E6677-ACA5-4FF8-A6A1-9ADE5C97FFB2}" presName="sibTrans" presStyleCnt="0"/>
      <dgm:spPr/>
    </dgm:pt>
    <dgm:pt modelId="{028810D9-F0CD-4B3A-A1BF-0FDC43A01652}" type="pres">
      <dgm:prSet presAssocID="{7FF0A77C-8E6C-4ED8-A063-1EFED0DD7C1E}" presName="node" presStyleLbl="node1" presStyleIdx="3" presStyleCnt="4" custLinFactNeighborX="1359" custLinFactNeighborY="-828">
        <dgm:presLayoutVars>
          <dgm:bulletEnabled val="1"/>
        </dgm:presLayoutVars>
      </dgm:prSet>
      <dgm:spPr/>
    </dgm:pt>
  </dgm:ptLst>
  <dgm:cxnLst>
    <dgm:cxn modelId="{2D17A803-BE5F-4DCD-9275-758CF127983F}" type="presOf" srcId="{8382053D-0572-439F-94F2-B9C278A12476}" destId="{9E2E0F77-581D-4CE9-A30C-F58E602D1DD1}" srcOrd="0" destOrd="0" presId="urn:microsoft.com/office/officeart/2005/8/layout/hList6"/>
    <dgm:cxn modelId="{32304109-2B42-421F-95F3-A307F54281EA}" type="presOf" srcId="{5610CB24-6F43-4724-B564-8488EB6B03AB}" destId="{98C3517B-5286-450F-9484-C8F917BF4590}" srcOrd="0" destOrd="0" presId="urn:microsoft.com/office/officeart/2005/8/layout/hList6"/>
    <dgm:cxn modelId="{4EE31C14-ED11-48A4-86C4-DEAD072115D7}" type="presOf" srcId="{BC0E5AEA-7875-40D2-BD89-EF5F413A247D}" destId="{9E2E0F77-581D-4CE9-A30C-F58E602D1DD1}" srcOrd="0" destOrd="1" presId="urn:microsoft.com/office/officeart/2005/8/layout/hList6"/>
    <dgm:cxn modelId="{1AEA5F18-4D86-40DB-80F1-B11BE9E7CA21}" srcId="{7FF0A77C-8E6C-4ED8-A063-1EFED0DD7C1E}" destId="{4F383CC2-3547-46AD-82D5-015726DC5B2D}" srcOrd="0" destOrd="0" parTransId="{DB7D345E-61A3-455B-A95D-4C8259B25C00}" sibTransId="{309D8702-D9C2-4E30-99A5-7F24EB554549}"/>
    <dgm:cxn modelId="{9E0DFF1C-62B5-4D06-AB0F-098CDB44EEA8}" type="presOf" srcId="{A7775913-DD2A-45A5-ABD4-1F09AEB44617}" destId="{9E2E0F77-581D-4CE9-A30C-F58E602D1DD1}" srcOrd="0" destOrd="3" presId="urn:microsoft.com/office/officeart/2005/8/layout/hList6"/>
    <dgm:cxn modelId="{0D548720-C764-4091-ADFB-59629A508D02}" srcId="{5610CB24-6F43-4724-B564-8488EB6B03AB}" destId="{71EA7107-92B6-48D2-A258-1A1E2BB6B31B}" srcOrd="1" destOrd="0" parTransId="{583C583C-0BAF-442D-9BB0-95EBC14F56FA}" sibTransId="{3568E28D-92A1-41A6-964D-C3AD1705ECF4}"/>
    <dgm:cxn modelId="{6FA75324-411A-40A0-BFDC-B248886AD78A}" srcId="{5A8ED43E-9976-4860-BC6C-873697696968}" destId="{32EABD0B-D9FF-4920-8883-8D9E7A4E0F8F}" srcOrd="0" destOrd="0" parTransId="{F053DBA9-D789-4D42-94CD-1FD1EB770B8F}" sibTransId="{7FB6D02D-C469-465A-BBE6-DDF58A81905D}"/>
    <dgm:cxn modelId="{48ED8E26-5361-41F9-8909-6046E48929DF}" type="presOf" srcId="{07FAADBB-64A5-4F40-9020-FD85A7939E28}" destId="{9BD1ED67-E3B6-4E33-825C-F93BAACE9F57}" srcOrd="0" destOrd="2" presId="urn:microsoft.com/office/officeart/2005/8/layout/hList6"/>
    <dgm:cxn modelId="{0A53092B-51B1-4CAE-9977-620ED7C0F889}" srcId="{5A8ED43E-9976-4860-BC6C-873697696968}" destId="{4C9B1AAA-D943-423C-91A0-3CC92DA5A99D}" srcOrd="2" destOrd="0" parTransId="{4380383D-1D54-4CE2-AD4E-E6E01F35DB0A}" sibTransId="{46249908-9099-4E86-9CC9-25553EC016AD}"/>
    <dgm:cxn modelId="{2EA0A733-8A6D-429D-97ED-9615BF5A1292}" srcId="{5610CB24-6F43-4724-B564-8488EB6B03AB}" destId="{8382053D-0572-439F-94F2-B9C278A12476}" srcOrd="2" destOrd="0" parTransId="{11FA2BA7-A9DD-451F-A58C-044CA92E1F69}" sibTransId="{EF4E6677-ACA5-4FF8-A6A1-9ADE5C97FFB2}"/>
    <dgm:cxn modelId="{D0649F37-A2B3-409C-BF20-E4FA57724B8F}" srcId="{71EA7107-92B6-48D2-A258-1A1E2BB6B31B}" destId="{C36BE442-255B-46D3-A303-A6FE4663FDC6}" srcOrd="3" destOrd="0" parTransId="{90551733-0C14-49BF-BFAF-C92BC5835410}" sibTransId="{155282FD-D969-4342-B481-0EA9E80CBBD3}"/>
    <dgm:cxn modelId="{7603D538-AD07-4B2E-8D74-F0B34F471FC1}" srcId="{71EA7107-92B6-48D2-A258-1A1E2BB6B31B}" destId="{947408C5-F5F7-4FC7-AEEB-4A0E4897AE4C}" srcOrd="0" destOrd="0" parTransId="{8983CBEA-1D59-42F0-8FE9-A8FA5109499C}" sibTransId="{2C31EC54-F5BB-40BC-B943-5133DE164A50}"/>
    <dgm:cxn modelId="{D482F43D-6F18-42E3-9F60-F6C6E12831E0}" type="presOf" srcId="{CCDD8C39-0AB4-4D58-8DF2-462C2C3D5573}" destId="{9E2E0F77-581D-4CE9-A30C-F58E602D1DD1}" srcOrd="0" destOrd="4" presId="urn:microsoft.com/office/officeart/2005/8/layout/hList6"/>
    <dgm:cxn modelId="{5861BB40-7D2C-432B-B47E-46803237EDF3}" srcId="{8382053D-0572-439F-94F2-B9C278A12476}" destId="{BC0E5AEA-7875-40D2-BD89-EF5F413A247D}" srcOrd="0" destOrd="0" parTransId="{46F4B121-DB2D-412B-A22D-599DD6BA13D2}" sibTransId="{C2710005-536C-4A44-82C5-C97E5263C740}"/>
    <dgm:cxn modelId="{72E97E41-B270-4C8E-BA9A-656002F596FE}" srcId="{71EA7107-92B6-48D2-A258-1A1E2BB6B31B}" destId="{A45EFA0F-18AE-45F2-B0B4-D8E6A18F474A}" srcOrd="2" destOrd="0" parTransId="{90B469BF-8E9A-43A6-8A5F-B989341B110E}" sibTransId="{5C308AA8-ED96-43C4-88A1-061C1BAB15BB}"/>
    <dgm:cxn modelId="{0991E943-923D-4DD6-88FD-87218876B44C}" type="presOf" srcId="{7FF0A77C-8E6C-4ED8-A063-1EFED0DD7C1E}" destId="{028810D9-F0CD-4B3A-A1BF-0FDC43A01652}" srcOrd="0" destOrd="0" presId="urn:microsoft.com/office/officeart/2005/8/layout/hList6"/>
    <dgm:cxn modelId="{85621D47-FC0C-498E-A358-7F628D7852D3}" type="presOf" srcId="{86045AE4-CD33-4155-8400-45056D118BDE}" destId="{9BD1ED67-E3B6-4E33-825C-F93BAACE9F57}" srcOrd="0" destOrd="5" presId="urn:microsoft.com/office/officeart/2005/8/layout/hList6"/>
    <dgm:cxn modelId="{0064684B-617C-4CE0-86B1-6E3E8E8B41B8}" type="presOf" srcId="{C36BE442-255B-46D3-A303-A6FE4663FDC6}" destId="{9BD1ED67-E3B6-4E33-825C-F93BAACE9F57}" srcOrd="0" destOrd="4" presId="urn:microsoft.com/office/officeart/2005/8/layout/hList6"/>
    <dgm:cxn modelId="{6CF0726B-9CF3-4EDC-AB6A-29D02EB4A937}" srcId="{A7775913-DD2A-45A5-ABD4-1F09AEB44617}" destId="{CCDD8C39-0AB4-4D58-8DF2-462C2C3D5573}" srcOrd="0" destOrd="0" parTransId="{531F30CC-24A1-4566-82EF-23961747C341}" sibTransId="{FBA0C063-F12A-499D-A4E7-17D305C7045A}"/>
    <dgm:cxn modelId="{E281534C-3AA0-41BC-AE32-6FC9396218EC}" srcId="{71EA7107-92B6-48D2-A258-1A1E2BB6B31B}" destId="{07FAADBB-64A5-4F40-9020-FD85A7939E28}" srcOrd="1" destOrd="0" parTransId="{02DAB680-6F56-42C3-A69F-3CBE7216C911}" sibTransId="{013A2003-7B43-425F-B1A3-CAAF82A6E800}"/>
    <dgm:cxn modelId="{A2ACBE4C-28EB-4567-B21F-CDA4A7EF20D7}" type="presOf" srcId="{947408C5-F5F7-4FC7-AEEB-4A0E4897AE4C}" destId="{9BD1ED67-E3B6-4E33-825C-F93BAACE9F57}" srcOrd="0" destOrd="1" presId="urn:microsoft.com/office/officeart/2005/8/layout/hList6"/>
    <dgm:cxn modelId="{0A6F346E-6AC3-4958-AFD7-914096B328EA}" type="presOf" srcId="{A45EFA0F-18AE-45F2-B0B4-D8E6A18F474A}" destId="{9BD1ED67-E3B6-4E33-825C-F93BAACE9F57}" srcOrd="0" destOrd="3" presId="urn:microsoft.com/office/officeart/2005/8/layout/hList6"/>
    <dgm:cxn modelId="{7E20564E-22CF-4DBE-9D4F-DAC63A32C3E7}" srcId="{8382053D-0572-439F-94F2-B9C278A12476}" destId="{355C12C4-2474-4CA6-9B20-87B5A2EE9739}" srcOrd="1" destOrd="0" parTransId="{432B0DEE-B19E-46C8-A014-DEB366039090}" sibTransId="{F10CF95C-DBE2-4DCB-A785-C08ECC8E3310}"/>
    <dgm:cxn modelId="{4A2A2E70-8ADE-4ABD-9075-4D17936A6260}" srcId="{5610CB24-6F43-4724-B564-8488EB6B03AB}" destId="{7FF0A77C-8E6C-4ED8-A063-1EFED0DD7C1E}" srcOrd="3" destOrd="0" parTransId="{97DDE792-C631-4004-8805-0E0862819A4E}" sibTransId="{B67CFD7C-C903-437A-9F08-3321A382F11A}"/>
    <dgm:cxn modelId="{630FE479-5016-4567-82FC-80A063C3C1F4}" type="presOf" srcId="{046F0C9F-4814-43EF-A866-10CEBFD81FE9}" destId="{9E2E0F77-581D-4CE9-A30C-F58E602D1DD1}" srcOrd="0" destOrd="5" presId="urn:microsoft.com/office/officeart/2005/8/layout/hList6"/>
    <dgm:cxn modelId="{A4A17C7F-0BF7-4340-92BF-AE3D5BF1BA5E}" type="presOf" srcId="{5C61514B-B6C5-4FE5-AB23-EBDD6BF220E2}" destId="{E8564984-6AFC-46BE-90AA-15B977144738}" srcOrd="0" destOrd="4" presId="urn:microsoft.com/office/officeart/2005/8/layout/hList6"/>
    <dgm:cxn modelId="{E639509A-862C-4A3C-9602-9492D3395159}" type="presOf" srcId="{4F383CC2-3547-46AD-82D5-015726DC5B2D}" destId="{028810D9-F0CD-4B3A-A1BF-0FDC43A01652}" srcOrd="0" destOrd="1" presId="urn:microsoft.com/office/officeart/2005/8/layout/hList6"/>
    <dgm:cxn modelId="{2E86899E-56B4-48BE-B821-5E8000306A39}" srcId="{5A8ED43E-9976-4860-BC6C-873697696968}" destId="{5047FDA3-7675-40A3-9604-2DA7060D8820}" srcOrd="1" destOrd="0" parTransId="{B6B9082D-62C4-4E67-8AAB-F2B4195FC481}" sibTransId="{11EE42D4-3BA2-44BB-8747-0B7EE776053F}"/>
    <dgm:cxn modelId="{AE1948A0-221E-48F4-8196-E5F2F8981584}" type="presOf" srcId="{71EA7107-92B6-48D2-A258-1A1E2BB6B31B}" destId="{9BD1ED67-E3B6-4E33-825C-F93BAACE9F57}" srcOrd="0" destOrd="0" presId="urn:microsoft.com/office/officeart/2005/8/layout/hList6"/>
    <dgm:cxn modelId="{332A28A3-FC10-4F82-8F38-5CD328F11EA0}" srcId="{8382053D-0572-439F-94F2-B9C278A12476}" destId="{A7775913-DD2A-45A5-ABD4-1F09AEB44617}" srcOrd="2" destOrd="0" parTransId="{31FAC08B-A6C7-44DB-906F-B04BDEF7FE52}" sibTransId="{FACFEFF9-4D12-4CC4-A0A3-6AFD968D35E5}"/>
    <dgm:cxn modelId="{5C186DAE-ADAF-4DAE-9824-AFBA116B51B3}" type="presOf" srcId="{5A8ED43E-9976-4860-BC6C-873697696968}" destId="{E8564984-6AFC-46BE-90AA-15B977144738}" srcOrd="0" destOrd="0" presId="urn:microsoft.com/office/officeart/2005/8/layout/hList6"/>
    <dgm:cxn modelId="{23D241B1-8FCE-4437-AF79-55932F1DEA20}" srcId="{8382053D-0572-439F-94F2-B9C278A12476}" destId="{046F0C9F-4814-43EF-A866-10CEBFD81FE9}" srcOrd="3" destOrd="0" parTransId="{89AC4DF7-6835-4916-A2BF-9A07AAD3D522}" sibTransId="{4DBF7811-FBA9-423F-B908-C039A4FA4249}"/>
    <dgm:cxn modelId="{CA80E3B1-EBEF-462B-A244-D9700E513A63}" type="presOf" srcId="{355C12C4-2474-4CA6-9B20-87B5A2EE9739}" destId="{9E2E0F77-581D-4CE9-A30C-F58E602D1DD1}" srcOrd="0" destOrd="2" presId="urn:microsoft.com/office/officeart/2005/8/layout/hList6"/>
    <dgm:cxn modelId="{582FD1C4-31C0-4110-AF2D-16190E0CE662}" srcId="{5A8ED43E-9976-4860-BC6C-873697696968}" destId="{5C61514B-B6C5-4FE5-AB23-EBDD6BF220E2}" srcOrd="3" destOrd="0" parTransId="{EE8D2851-342C-4219-87DC-149F66A688EE}" sibTransId="{6208E3B4-6238-497C-9B99-DD63FEB4E131}"/>
    <dgm:cxn modelId="{CD8013E6-D867-45B8-A15C-491FAB50C83C}" type="presOf" srcId="{32EABD0B-D9FF-4920-8883-8D9E7A4E0F8F}" destId="{E8564984-6AFC-46BE-90AA-15B977144738}" srcOrd="0" destOrd="1" presId="urn:microsoft.com/office/officeart/2005/8/layout/hList6"/>
    <dgm:cxn modelId="{3E4DC8E7-5D4F-4CC5-BEF4-F214D081D7AC}" type="presOf" srcId="{4C9B1AAA-D943-423C-91A0-3CC92DA5A99D}" destId="{E8564984-6AFC-46BE-90AA-15B977144738}" srcOrd="0" destOrd="3" presId="urn:microsoft.com/office/officeart/2005/8/layout/hList6"/>
    <dgm:cxn modelId="{576DC7EF-9BC4-4A0D-B722-D6D5B42152AB}" srcId="{71EA7107-92B6-48D2-A258-1A1E2BB6B31B}" destId="{86045AE4-CD33-4155-8400-45056D118BDE}" srcOrd="4" destOrd="0" parTransId="{6816D520-3690-4FA7-A63C-ECA201E16509}" sibTransId="{043D0A22-7E99-4C1A-89DC-4EAACD07B506}"/>
    <dgm:cxn modelId="{6D1431F6-A072-4BD0-8257-0D56BAF998F2}" type="presOf" srcId="{5047FDA3-7675-40A3-9604-2DA7060D8820}" destId="{E8564984-6AFC-46BE-90AA-15B977144738}" srcOrd="0" destOrd="2" presId="urn:microsoft.com/office/officeart/2005/8/layout/hList6"/>
    <dgm:cxn modelId="{49442BF9-EAC9-4AB5-8674-BDFD67BAD762}" srcId="{5610CB24-6F43-4724-B564-8488EB6B03AB}" destId="{5A8ED43E-9976-4860-BC6C-873697696968}" srcOrd="0" destOrd="0" parTransId="{46AE9BA7-BC38-4A46-8D0F-82A8F2D1975A}" sibTransId="{EA90131D-B252-45CE-9411-8DB79C556A64}"/>
    <dgm:cxn modelId="{A579F54D-D84A-4428-974F-86E37E6A9943}" type="presParOf" srcId="{98C3517B-5286-450F-9484-C8F917BF4590}" destId="{E8564984-6AFC-46BE-90AA-15B977144738}" srcOrd="0" destOrd="0" presId="urn:microsoft.com/office/officeart/2005/8/layout/hList6"/>
    <dgm:cxn modelId="{5DD684AF-F288-40F6-B5A8-8890139F8409}" type="presParOf" srcId="{98C3517B-5286-450F-9484-C8F917BF4590}" destId="{D80ABC98-A802-470B-B8D1-2656B708DE38}" srcOrd="1" destOrd="0" presId="urn:microsoft.com/office/officeart/2005/8/layout/hList6"/>
    <dgm:cxn modelId="{212EEFAB-D0A7-485F-80A4-CC9858EB0D3E}" type="presParOf" srcId="{98C3517B-5286-450F-9484-C8F917BF4590}" destId="{9BD1ED67-E3B6-4E33-825C-F93BAACE9F57}" srcOrd="2" destOrd="0" presId="urn:microsoft.com/office/officeart/2005/8/layout/hList6"/>
    <dgm:cxn modelId="{FCACD2CE-74C2-43B5-8B63-C93BA7DFED6A}" type="presParOf" srcId="{98C3517B-5286-450F-9484-C8F917BF4590}" destId="{C1A4AFA2-1BC9-4677-9692-FBBE52E8E382}" srcOrd="3" destOrd="0" presId="urn:microsoft.com/office/officeart/2005/8/layout/hList6"/>
    <dgm:cxn modelId="{09DB3D50-4A22-4869-B661-F814E103D0DF}" type="presParOf" srcId="{98C3517B-5286-450F-9484-C8F917BF4590}" destId="{9E2E0F77-581D-4CE9-A30C-F58E602D1DD1}" srcOrd="4" destOrd="0" presId="urn:microsoft.com/office/officeart/2005/8/layout/hList6"/>
    <dgm:cxn modelId="{A515886E-6E82-42F9-8470-CBB8C28DF138}" type="presParOf" srcId="{98C3517B-5286-450F-9484-C8F917BF4590}" destId="{B5CE8F84-01F3-4FF0-BD70-1B05380ECB8E}" srcOrd="5" destOrd="0" presId="urn:microsoft.com/office/officeart/2005/8/layout/hList6"/>
    <dgm:cxn modelId="{19B832E0-667F-4520-AB8D-8F73DAB4E902}" type="presParOf" srcId="{98C3517B-5286-450F-9484-C8F917BF4590}" destId="{028810D9-F0CD-4B3A-A1BF-0FDC43A0165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16EF7-2DD2-4EB6-9952-D856D2D75B38}">
      <dsp:nvSpPr>
        <dsp:cNvPr id="0" name=""/>
        <dsp:cNvSpPr/>
      </dsp:nvSpPr>
      <dsp:spPr>
        <a:xfrm rot="21300000">
          <a:off x="60070" y="999650"/>
          <a:ext cx="5740333" cy="502214"/>
        </a:xfrm>
        <a:prstGeom prst="mathMinus">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2469DA-31CC-41CC-8489-DE25783F86F5}">
      <dsp:nvSpPr>
        <dsp:cNvPr id="0" name=""/>
        <dsp:cNvSpPr/>
      </dsp:nvSpPr>
      <dsp:spPr>
        <a:xfrm>
          <a:off x="703256" y="125075"/>
          <a:ext cx="1758142" cy="1000606"/>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EE73EA-6073-441C-A319-CAE5883756CF}">
      <dsp:nvSpPr>
        <dsp:cNvPr id="0" name=""/>
        <dsp:cNvSpPr/>
      </dsp:nvSpPr>
      <dsp:spPr>
        <a:xfrm>
          <a:off x="2601047" y="0"/>
          <a:ext cx="2885359" cy="105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FR" sz="2400" kern="1200" dirty="0"/>
            <a:t>C’EST EQUILIBRER UN EFFET </a:t>
          </a:r>
        </a:p>
      </dsp:txBody>
      <dsp:txXfrm>
        <a:off x="2601047" y="0"/>
        <a:ext cx="2885359" cy="1050636"/>
      </dsp:txXfrm>
    </dsp:sp>
    <dsp:sp modelId="{16D4ADED-8D88-46F2-BD1B-B0473E052C3B}">
      <dsp:nvSpPr>
        <dsp:cNvPr id="0" name=""/>
        <dsp:cNvSpPr/>
      </dsp:nvSpPr>
      <dsp:spPr>
        <a:xfrm>
          <a:off x="3399074" y="1375833"/>
          <a:ext cx="1758142" cy="1000606"/>
        </a:xfrm>
        <a:prstGeom prst="upArrow">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E43909-0702-4BAA-9BE6-4F7ADA30E818}">
      <dsp:nvSpPr>
        <dsp:cNvPr id="0" name=""/>
        <dsp:cNvSpPr/>
      </dsp:nvSpPr>
      <dsp:spPr>
        <a:xfrm>
          <a:off x="415634" y="1450878"/>
          <a:ext cx="2802225" cy="105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FR" sz="2400" kern="1200" dirty="0"/>
            <a:t>PAR UN AUTRE </a:t>
          </a:r>
        </a:p>
      </dsp:txBody>
      <dsp:txXfrm>
        <a:off x="415634" y="1450878"/>
        <a:ext cx="2802225" cy="1050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64984-6AFC-46BE-90AA-15B977144738}">
      <dsp:nvSpPr>
        <dsp:cNvPr id="0" name=""/>
        <dsp:cNvSpPr/>
      </dsp:nvSpPr>
      <dsp:spPr>
        <a:xfrm rot="16200000">
          <a:off x="-1390608" y="1393491"/>
          <a:ext cx="5616038" cy="2829055"/>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fr-FR" sz="2400" b="1" i="1" kern="1200" dirty="0"/>
            <a:t>Technique</a:t>
          </a:r>
        </a:p>
        <a:p>
          <a:pPr marL="0" lvl="0" indent="0" algn="l" defTabSz="1066800">
            <a:lnSpc>
              <a:spcPct val="90000"/>
            </a:lnSpc>
            <a:spcBef>
              <a:spcPct val="0"/>
            </a:spcBef>
            <a:spcAft>
              <a:spcPct val="35000"/>
            </a:spcAft>
            <a:buNone/>
          </a:pPr>
          <a:endParaRPr lang="fr-FR" sz="2400" kern="1200" dirty="0"/>
        </a:p>
        <a:p>
          <a:pPr marL="171450" lvl="1" indent="-171450" algn="l" defTabSz="800100">
            <a:lnSpc>
              <a:spcPct val="90000"/>
            </a:lnSpc>
            <a:spcBef>
              <a:spcPct val="0"/>
            </a:spcBef>
            <a:spcAft>
              <a:spcPct val="15000"/>
            </a:spcAft>
            <a:buChar char="•"/>
          </a:pPr>
          <a:r>
            <a:rPr lang="fr-FR" sz="1800" b="1" kern="1200" dirty="0"/>
            <a:t>matériel</a:t>
          </a:r>
          <a:r>
            <a:rPr lang="fr-FR" sz="1800" kern="1200" dirty="0"/>
            <a:t> dédié par type de handicap</a:t>
          </a:r>
        </a:p>
        <a:p>
          <a:pPr marL="171450" lvl="1" indent="-171450" algn="l" defTabSz="800100">
            <a:lnSpc>
              <a:spcPct val="90000"/>
            </a:lnSpc>
            <a:spcBef>
              <a:spcPct val="0"/>
            </a:spcBef>
            <a:spcAft>
              <a:spcPct val="15000"/>
            </a:spcAft>
            <a:buChar char="•"/>
          </a:pPr>
          <a:r>
            <a:rPr lang="fr-FR" sz="1800" kern="1200" dirty="0"/>
            <a:t>(matériel braille, clavier spécial, télé-agrandisseur,...) </a:t>
          </a:r>
        </a:p>
        <a:p>
          <a:pPr marL="171450" lvl="1" indent="-171450" algn="l" defTabSz="800100">
            <a:lnSpc>
              <a:spcPct val="90000"/>
            </a:lnSpc>
            <a:spcBef>
              <a:spcPct val="0"/>
            </a:spcBef>
            <a:spcAft>
              <a:spcPct val="15000"/>
            </a:spcAft>
            <a:buChar char="•"/>
          </a:pPr>
          <a:r>
            <a:rPr lang="fr-FR" sz="1800" kern="1200" dirty="0"/>
            <a:t>matériel grand public</a:t>
          </a:r>
        </a:p>
        <a:p>
          <a:pPr marL="171450" lvl="1" indent="-171450" algn="l" defTabSz="800100">
            <a:lnSpc>
              <a:spcPct val="90000"/>
            </a:lnSpc>
            <a:spcBef>
              <a:spcPct val="0"/>
            </a:spcBef>
            <a:spcAft>
              <a:spcPct val="15000"/>
            </a:spcAft>
            <a:buChar char="•"/>
          </a:pPr>
          <a:r>
            <a:rPr lang="fr-FR" sz="1800" kern="1200" dirty="0"/>
            <a:t>(scanner, grand écran, chariot élévateur,...).</a:t>
          </a:r>
        </a:p>
      </dsp:txBody>
      <dsp:txXfrm rot="5400000">
        <a:off x="2883" y="1123208"/>
        <a:ext cx="2829055" cy="3369622"/>
      </dsp:txXfrm>
    </dsp:sp>
    <dsp:sp modelId="{9BD1ED67-E3B6-4E33-825C-F93BAACE9F57}">
      <dsp:nvSpPr>
        <dsp:cNvPr id="0" name=""/>
        <dsp:cNvSpPr/>
      </dsp:nvSpPr>
      <dsp:spPr>
        <a:xfrm rot="16200000">
          <a:off x="1650626" y="1393491"/>
          <a:ext cx="5616038" cy="2829055"/>
        </a:xfrm>
        <a:prstGeom prst="flowChartManualOperati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fr-FR" sz="2400" b="1" i="1" kern="1200" dirty="0"/>
            <a:t>Organisationnel</a:t>
          </a:r>
          <a:r>
            <a:rPr lang="fr-FR" sz="2400" i="1" kern="1200" dirty="0"/>
            <a:t> </a:t>
          </a:r>
          <a:endParaRPr lang="fr-FR" sz="2400" kern="1200" dirty="0"/>
        </a:p>
        <a:p>
          <a:pPr marL="171450" lvl="1" indent="0" algn="l" defTabSz="800100">
            <a:lnSpc>
              <a:spcPct val="90000"/>
            </a:lnSpc>
            <a:spcBef>
              <a:spcPct val="0"/>
            </a:spcBef>
            <a:spcAft>
              <a:spcPct val="15000"/>
            </a:spcAft>
            <a:buChar char="•"/>
          </a:pPr>
          <a:r>
            <a:rPr lang="fr-FR" sz="1800" b="0" i="0" kern="1200" dirty="0"/>
            <a:t>alterner les tâches dites « lourdes » et « légères » </a:t>
          </a:r>
          <a:endParaRPr lang="fr-FR" sz="1800" kern="1200" dirty="0"/>
        </a:p>
        <a:p>
          <a:pPr marL="171450" lvl="1" indent="0" algn="l" defTabSz="800100">
            <a:lnSpc>
              <a:spcPct val="90000"/>
            </a:lnSpc>
            <a:spcBef>
              <a:spcPct val="0"/>
            </a:spcBef>
            <a:spcAft>
              <a:spcPct val="15000"/>
            </a:spcAft>
            <a:buChar char="•"/>
          </a:pPr>
          <a:endParaRPr lang="fr-FR" sz="1800" kern="1200" dirty="0"/>
        </a:p>
        <a:p>
          <a:pPr marL="171450" marR="0" lvl="1" indent="0" algn="l" defTabSz="800100" eaLnBrk="1" fontAlgn="auto" latinLnBrk="0" hangingPunct="1">
            <a:lnSpc>
              <a:spcPct val="90000"/>
            </a:lnSpc>
            <a:spcBef>
              <a:spcPct val="0"/>
            </a:spcBef>
            <a:spcAft>
              <a:spcPct val="15000"/>
            </a:spcAft>
            <a:buClrTx/>
            <a:buSzTx/>
            <a:buFontTx/>
            <a:buChar char="•"/>
            <a:tabLst/>
            <a:defRPr/>
          </a:pPr>
          <a:r>
            <a:rPr lang="fr-FR" sz="1800" b="0" i="0" kern="1200" dirty="0">
              <a:solidFill>
                <a:prstClr val="white"/>
              </a:solidFill>
              <a:latin typeface="Calibri" panose="020F0502020204030204"/>
              <a:ea typeface="+mn-ea"/>
              <a:cs typeface="+mn-cs"/>
            </a:rPr>
            <a:t>mettre en place une nouvelle organisation du travail (télétravail)</a:t>
          </a:r>
        </a:p>
        <a:p>
          <a:pPr marL="171450" marR="0" lvl="1" indent="0" algn="l" defTabSz="800100" eaLnBrk="1" fontAlgn="auto" latinLnBrk="0" hangingPunct="1">
            <a:lnSpc>
              <a:spcPct val="90000"/>
            </a:lnSpc>
            <a:spcBef>
              <a:spcPct val="0"/>
            </a:spcBef>
            <a:spcAft>
              <a:spcPct val="15000"/>
            </a:spcAft>
            <a:buClrTx/>
            <a:buSzTx/>
            <a:buFontTx/>
            <a:buChar char="•"/>
            <a:tabLst/>
            <a:defRPr/>
          </a:pPr>
          <a:r>
            <a:rPr lang="fr-FR" sz="1800" b="0" i="0" kern="1200" dirty="0">
              <a:solidFill>
                <a:prstClr val="white"/>
              </a:solidFill>
              <a:latin typeface="Calibri" panose="020F0502020204030204"/>
              <a:ea typeface="+mn-ea"/>
              <a:cs typeface="+mn-cs"/>
            </a:rPr>
            <a:t>aménager les horaires de travail (temps partiel de droit…</a:t>
          </a:r>
        </a:p>
        <a:p>
          <a:pPr marL="171450" lvl="1" indent="0" algn="l" defTabSz="800100">
            <a:lnSpc>
              <a:spcPct val="90000"/>
            </a:lnSpc>
            <a:spcBef>
              <a:spcPct val="0"/>
            </a:spcBef>
            <a:spcAft>
              <a:spcPct val="15000"/>
            </a:spcAft>
            <a:buChar char="•"/>
          </a:pPr>
          <a:r>
            <a:rPr lang="fr-FR" sz="1800" b="0" i="0" kern="1200" dirty="0">
              <a:solidFill>
                <a:prstClr val="white"/>
              </a:solidFill>
              <a:latin typeface="Calibri" panose="020F0502020204030204"/>
              <a:ea typeface="+mn-ea"/>
              <a:cs typeface="+mn-cs"/>
            </a:rPr>
            <a:t>éviter à l’agent la réalisation de certaines tâches, </a:t>
          </a:r>
        </a:p>
        <a:p>
          <a:pPr marL="171450" lvl="1" indent="0" algn="l" defTabSz="800100">
            <a:lnSpc>
              <a:spcPct val="90000"/>
            </a:lnSpc>
            <a:spcBef>
              <a:spcPct val="0"/>
            </a:spcBef>
            <a:spcAft>
              <a:spcPct val="15000"/>
            </a:spcAft>
            <a:buChar char="•"/>
          </a:pPr>
          <a:endParaRPr lang="fr-FR" sz="1800" kern="1200" dirty="0"/>
        </a:p>
      </dsp:txBody>
      <dsp:txXfrm rot="5400000">
        <a:off x="3044117" y="1123208"/>
        <a:ext cx="2829055" cy="3369622"/>
      </dsp:txXfrm>
    </dsp:sp>
    <dsp:sp modelId="{9E2E0F77-581D-4CE9-A30C-F58E602D1DD1}">
      <dsp:nvSpPr>
        <dsp:cNvPr id="0" name=""/>
        <dsp:cNvSpPr/>
      </dsp:nvSpPr>
      <dsp:spPr>
        <a:xfrm rot="16200000">
          <a:off x="4691862" y="1393491"/>
          <a:ext cx="5616038" cy="2829055"/>
        </a:xfrm>
        <a:prstGeom prst="flowChartManualOperation">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fr-FR" sz="2400" b="1" i="1" kern="1200" dirty="0"/>
            <a:t>Humain</a:t>
          </a:r>
          <a:endParaRPr lang="fr-FR" sz="2400" b="1" kern="1200" dirty="0"/>
        </a:p>
        <a:p>
          <a:pPr marL="171450" lvl="1" indent="-171450" algn="l" defTabSz="800100">
            <a:lnSpc>
              <a:spcPct val="90000"/>
            </a:lnSpc>
            <a:spcBef>
              <a:spcPct val="0"/>
            </a:spcBef>
            <a:spcAft>
              <a:spcPct val="15000"/>
            </a:spcAft>
            <a:buChar char="•"/>
          </a:pPr>
          <a:endParaRPr lang="fr-FR" sz="1800" kern="1200" dirty="0"/>
        </a:p>
        <a:p>
          <a:pPr marL="171450" lvl="1" indent="-171450" algn="l" defTabSz="800100">
            <a:lnSpc>
              <a:spcPct val="90000"/>
            </a:lnSpc>
            <a:spcBef>
              <a:spcPct val="0"/>
            </a:spcBef>
            <a:spcAft>
              <a:spcPct val="15000"/>
            </a:spcAft>
            <a:buChar char="•"/>
          </a:pPr>
          <a:r>
            <a:rPr lang="fr-FR" sz="1800" b="0" i="0" kern="1200" dirty="0"/>
            <a:t>les auxiliaires de vie professionnelle.</a:t>
          </a:r>
          <a:endParaRPr lang="fr-FR" sz="1800" kern="1200" dirty="0"/>
        </a:p>
        <a:p>
          <a:pPr marL="171450" lvl="1" indent="-171450" algn="l" defTabSz="800100">
            <a:lnSpc>
              <a:spcPct val="90000"/>
            </a:lnSpc>
            <a:spcBef>
              <a:spcPct val="0"/>
            </a:spcBef>
            <a:spcAft>
              <a:spcPct val="15000"/>
            </a:spcAft>
            <a:buChar char="•"/>
          </a:pPr>
          <a:r>
            <a:rPr lang="fr-FR" sz="1800" kern="1200" dirty="0"/>
            <a:t>des intervenants avec des compétences spécifiques </a:t>
          </a:r>
        </a:p>
        <a:p>
          <a:pPr marL="342900" lvl="2" indent="-171450" algn="l" defTabSz="800100">
            <a:lnSpc>
              <a:spcPct val="90000"/>
            </a:lnSpc>
            <a:spcBef>
              <a:spcPct val="0"/>
            </a:spcBef>
            <a:spcAft>
              <a:spcPct val="15000"/>
            </a:spcAft>
            <a:buChar char="•"/>
          </a:pPr>
          <a:r>
            <a:rPr lang="fr-FR" sz="1800" i="1" u="sng" kern="1200" dirty="0"/>
            <a:t>Ex:</a:t>
          </a:r>
          <a:r>
            <a:rPr lang="fr-FR" sz="1800" kern="1200" dirty="0"/>
            <a:t> intervention d’un interprète en langue des signes</a:t>
          </a:r>
        </a:p>
        <a:p>
          <a:pPr marL="171450" lvl="1" indent="-171450" algn="l" defTabSz="800100">
            <a:lnSpc>
              <a:spcPct val="90000"/>
            </a:lnSpc>
            <a:spcBef>
              <a:spcPct val="0"/>
            </a:spcBef>
            <a:spcAft>
              <a:spcPct val="15000"/>
            </a:spcAft>
            <a:buChar char="•"/>
          </a:pPr>
          <a:r>
            <a:rPr lang="fr-FR" sz="1800" kern="1200" dirty="0"/>
            <a:t>tutorat ou travail en binôme</a:t>
          </a:r>
        </a:p>
      </dsp:txBody>
      <dsp:txXfrm rot="5400000">
        <a:off x="6085353" y="1123208"/>
        <a:ext cx="2829055" cy="3369622"/>
      </dsp:txXfrm>
    </dsp:sp>
    <dsp:sp modelId="{028810D9-F0CD-4B3A-A1BF-0FDC43A01652}">
      <dsp:nvSpPr>
        <dsp:cNvPr id="0" name=""/>
        <dsp:cNvSpPr/>
      </dsp:nvSpPr>
      <dsp:spPr>
        <a:xfrm rot="16200000">
          <a:off x="7735980" y="1393491"/>
          <a:ext cx="5616038" cy="2829055"/>
        </a:xfrm>
        <a:prstGeom prst="flowChartManualOperati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fr-FR" sz="2400" b="1" i="1" kern="1200" dirty="0"/>
            <a:t>Spatiale</a:t>
          </a:r>
          <a:endParaRPr lang="fr-FR" sz="2400" b="1" kern="1200" dirty="0"/>
        </a:p>
        <a:p>
          <a:pPr marL="171450" lvl="1" indent="-171450" algn="l" defTabSz="800100">
            <a:lnSpc>
              <a:spcPct val="90000"/>
            </a:lnSpc>
            <a:spcBef>
              <a:spcPct val="0"/>
            </a:spcBef>
            <a:spcAft>
              <a:spcPct val="15000"/>
            </a:spcAft>
            <a:buChar char="•"/>
          </a:pPr>
          <a:r>
            <a:rPr lang="fr-FR" sz="1800" kern="1200" dirty="0"/>
            <a:t>aménagements</a:t>
          </a:r>
        </a:p>
      </dsp:txBody>
      <dsp:txXfrm rot="5400000">
        <a:off x="9129471" y="1123208"/>
        <a:ext cx="2829055" cy="3369622"/>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1" y="0"/>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fr-FR"/>
          </a:p>
        </p:txBody>
      </p:sp>
      <p:sp>
        <p:nvSpPr>
          <p:cNvPr id="33795" name="Rectangle 3"/>
          <p:cNvSpPr>
            <a:spLocks noGrp="1" noChangeArrowheads="1"/>
          </p:cNvSpPr>
          <p:nvPr>
            <p:ph type="dt" sz="quarter" idx="1"/>
          </p:nvPr>
        </p:nvSpPr>
        <p:spPr bwMode="auto">
          <a:xfrm>
            <a:off x="3851343" y="0"/>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fr-FR"/>
          </a:p>
        </p:txBody>
      </p:sp>
      <p:sp>
        <p:nvSpPr>
          <p:cNvPr id="33796" name="Rectangle 4"/>
          <p:cNvSpPr>
            <a:spLocks noGrp="1" noChangeArrowheads="1"/>
          </p:cNvSpPr>
          <p:nvPr>
            <p:ph type="ftr" sz="quarter" idx="2"/>
          </p:nvPr>
        </p:nvSpPr>
        <p:spPr bwMode="auto">
          <a:xfrm>
            <a:off x="1" y="9431599"/>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fr-FR"/>
          </a:p>
        </p:txBody>
      </p:sp>
      <p:sp>
        <p:nvSpPr>
          <p:cNvPr id="33797" name="Rectangle 5"/>
          <p:cNvSpPr>
            <a:spLocks noGrp="1" noChangeArrowheads="1"/>
          </p:cNvSpPr>
          <p:nvPr>
            <p:ph type="sldNum" sz="quarter" idx="3"/>
          </p:nvPr>
        </p:nvSpPr>
        <p:spPr bwMode="auto">
          <a:xfrm>
            <a:off x="3851343" y="9431599"/>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A1284CF-842B-4CE8-BB60-AE48F3473C00}" type="slidenum">
              <a:rPr lang="fr-FR"/>
              <a:pPr>
                <a:defRPr/>
              </a:pPr>
              <a:t>‹N°›</a:t>
            </a:fld>
            <a:endParaRPr lang="fr-FR"/>
          </a:p>
        </p:txBody>
      </p:sp>
    </p:spTree>
    <p:extLst>
      <p:ext uri="{BB962C8B-B14F-4D97-AF65-F5344CB8AC3E}">
        <p14:creationId xmlns:p14="http://schemas.microsoft.com/office/powerpoint/2010/main" val="2705991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fr-FR"/>
          </a:p>
        </p:txBody>
      </p:sp>
      <p:sp>
        <p:nvSpPr>
          <p:cNvPr id="3075" name="Rectangle 3"/>
          <p:cNvSpPr>
            <a:spLocks noGrp="1" noChangeArrowheads="1"/>
          </p:cNvSpPr>
          <p:nvPr>
            <p:ph type="dt" idx="1"/>
          </p:nvPr>
        </p:nvSpPr>
        <p:spPr bwMode="auto">
          <a:xfrm>
            <a:off x="3851343" y="0"/>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fr-FR"/>
          </a:p>
        </p:txBody>
      </p:sp>
      <p:sp>
        <p:nvSpPr>
          <p:cNvPr id="2052" name="Rectangle 4"/>
          <p:cNvSpPr>
            <a:spLocks noGrp="1" noRot="1" noChangeAspect="1" noChangeArrowheads="1" noTextEdit="1"/>
          </p:cNvSpPr>
          <p:nvPr>
            <p:ph type="sldImg" idx="2"/>
          </p:nvPr>
        </p:nvSpPr>
        <p:spPr bwMode="auto">
          <a:xfrm>
            <a:off x="90488" y="744538"/>
            <a:ext cx="6618287"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927" y="4716662"/>
            <a:ext cx="5439410" cy="446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1" y="9431599"/>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fr-FR"/>
          </a:p>
        </p:txBody>
      </p:sp>
      <p:sp>
        <p:nvSpPr>
          <p:cNvPr id="3079" name="Rectangle 7"/>
          <p:cNvSpPr>
            <a:spLocks noGrp="1" noChangeArrowheads="1"/>
          </p:cNvSpPr>
          <p:nvPr>
            <p:ph type="sldNum" sz="quarter" idx="5"/>
          </p:nvPr>
        </p:nvSpPr>
        <p:spPr bwMode="auto">
          <a:xfrm>
            <a:off x="3851343" y="9431599"/>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06356BE-B84B-4A36-8524-C7E20BD1CB30}" type="slidenum">
              <a:rPr lang="fr-FR"/>
              <a:pPr>
                <a:defRPr/>
              </a:pPr>
              <a:t>‹N°›</a:t>
            </a:fld>
            <a:endParaRPr lang="fr-FR"/>
          </a:p>
        </p:txBody>
      </p:sp>
    </p:spTree>
    <p:extLst>
      <p:ext uri="{BB962C8B-B14F-4D97-AF65-F5344CB8AC3E}">
        <p14:creationId xmlns:p14="http://schemas.microsoft.com/office/powerpoint/2010/main" val="11677480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3</a:t>
            </a:fld>
            <a:endParaRPr lang="fr-FR"/>
          </a:p>
        </p:txBody>
      </p:sp>
    </p:spTree>
    <p:extLst>
      <p:ext uri="{BB962C8B-B14F-4D97-AF65-F5344CB8AC3E}">
        <p14:creationId xmlns:p14="http://schemas.microsoft.com/office/powerpoint/2010/main" val="204326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D61CF46-36CC-4997-9BDB-AB380D1DB771}" type="slidenum">
              <a:rPr lang="fr-FR" smtClean="0"/>
              <a:t>12</a:t>
            </a:fld>
            <a:endParaRPr lang="fr-FR"/>
          </a:p>
        </p:txBody>
      </p:sp>
    </p:spTree>
    <p:extLst>
      <p:ext uri="{BB962C8B-B14F-4D97-AF65-F5344CB8AC3E}">
        <p14:creationId xmlns:p14="http://schemas.microsoft.com/office/powerpoint/2010/main" val="1434064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D61CF46-36CC-4997-9BDB-AB380D1DB771}" type="slidenum">
              <a:rPr lang="fr-FR" smtClean="0"/>
              <a:t>13</a:t>
            </a:fld>
            <a:endParaRPr lang="fr-FR"/>
          </a:p>
        </p:txBody>
      </p:sp>
    </p:spTree>
    <p:extLst>
      <p:ext uri="{BB962C8B-B14F-4D97-AF65-F5344CB8AC3E}">
        <p14:creationId xmlns:p14="http://schemas.microsoft.com/office/powerpoint/2010/main" val="410694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D61CF46-36CC-4997-9BDB-AB380D1DB771}" type="slidenum">
              <a:rPr lang="fr-FR" smtClean="0"/>
              <a:t>14</a:t>
            </a:fld>
            <a:endParaRPr lang="fr-FR"/>
          </a:p>
        </p:txBody>
      </p:sp>
    </p:spTree>
    <p:extLst>
      <p:ext uri="{BB962C8B-B14F-4D97-AF65-F5344CB8AC3E}">
        <p14:creationId xmlns:p14="http://schemas.microsoft.com/office/powerpoint/2010/main" val="317759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Grille de lecture du travail</a:t>
            </a:r>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15</a:t>
            </a:fld>
            <a:endParaRPr lang="fr-FR"/>
          </a:p>
        </p:txBody>
      </p:sp>
    </p:spTree>
    <p:extLst>
      <p:ext uri="{BB962C8B-B14F-4D97-AF65-F5344CB8AC3E}">
        <p14:creationId xmlns:p14="http://schemas.microsoft.com/office/powerpoint/2010/main" val="3361394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16</a:t>
            </a:fld>
            <a:endParaRPr lang="fr-FR"/>
          </a:p>
        </p:txBody>
      </p:sp>
    </p:spTree>
    <p:extLst>
      <p:ext uri="{BB962C8B-B14F-4D97-AF65-F5344CB8AC3E}">
        <p14:creationId xmlns:p14="http://schemas.microsoft.com/office/powerpoint/2010/main" val="162470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17</a:t>
            </a:fld>
            <a:endParaRPr lang="fr-FR"/>
          </a:p>
        </p:txBody>
      </p:sp>
    </p:spTree>
    <p:extLst>
      <p:ext uri="{BB962C8B-B14F-4D97-AF65-F5344CB8AC3E}">
        <p14:creationId xmlns:p14="http://schemas.microsoft.com/office/powerpoint/2010/main" val="331221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18</a:t>
            </a:fld>
            <a:endParaRPr lang="fr-FR"/>
          </a:p>
        </p:txBody>
      </p:sp>
    </p:spTree>
    <p:extLst>
      <p:ext uri="{BB962C8B-B14F-4D97-AF65-F5344CB8AC3E}">
        <p14:creationId xmlns:p14="http://schemas.microsoft.com/office/powerpoint/2010/main" val="1447293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19</a:t>
            </a:fld>
            <a:endParaRPr lang="fr-FR"/>
          </a:p>
        </p:txBody>
      </p:sp>
    </p:spTree>
    <p:extLst>
      <p:ext uri="{BB962C8B-B14F-4D97-AF65-F5344CB8AC3E}">
        <p14:creationId xmlns:p14="http://schemas.microsoft.com/office/powerpoint/2010/main" val="176280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20</a:t>
            </a:fld>
            <a:endParaRPr lang="fr-FR"/>
          </a:p>
        </p:txBody>
      </p:sp>
    </p:spTree>
    <p:extLst>
      <p:ext uri="{BB962C8B-B14F-4D97-AF65-F5344CB8AC3E}">
        <p14:creationId xmlns:p14="http://schemas.microsoft.com/office/powerpoint/2010/main" val="2305789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25</a:t>
            </a:fld>
            <a:endParaRPr lang="fr-FR"/>
          </a:p>
        </p:txBody>
      </p:sp>
    </p:spTree>
    <p:extLst>
      <p:ext uri="{BB962C8B-B14F-4D97-AF65-F5344CB8AC3E}">
        <p14:creationId xmlns:p14="http://schemas.microsoft.com/office/powerpoint/2010/main" val="245249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4</a:t>
            </a:fld>
            <a:endParaRPr lang="fr-FR"/>
          </a:p>
        </p:txBody>
      </p:sp>
    </p:spTree>
    <p:extLst>
      <p:ext uri="{BB962C8B-B14F-4D97-AF65-F5344CB8AC3E}">
        <p14:creationId xmlns:p14="http://schemas.microsoft.com/office/powerpoint/2010/main" val="2105324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26</a:t>
            </a:fld>
            <a:endParaRPr lang="fr-FR"/>
          </a:p>
        </p:txBody>
      </p:sp>
    </p:spTree>
    <p:extLst>
      <p:ext uri="{BB962C8B-B14F-4D97-AF65-F5344CB8AC3E}">
        <p14:creationId xmlns:p14="http://schemas.microsoft.com/office/powerpoint/2010/main" val="4104233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27</a:t>
            </a:fld>
            <a:endParaRPr lang="fr-FR"/>
          </a:p>
        </p:txBody>
      </p:sp>
    </p:spTree>
    <p:extLst>
      <p:ext uri="{BB962C8B-B14F-4D97-AF65-F5344CB8AC3E}">
        <p14:creationId xmlns:p14="http://schemas.microsoft.com/office/powerpoint/2010/main" val="1519444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29</a:t>
            </a:fld>
            <a:endParaRPr lang="fr-FR"/>
          </a:p>
        </p:txBody>
      </p:sp>
    </p:spTree>
    <p:extLst>
      <p:ext uri="{BB962C8B-B14F-4D97-AF65-F5344CB8AC3E}">
        <p14:creationId xmlns:p14="http://schemas.microsoft.com/office/powerpoint/2010/main" val="903890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30</a:t>
            </a:fld>
            <a:endParaRPr lang="fr-FR"/>
          </a:p>
        </p:txBody>
      </p:sp>
    </p:spTree>
    <p:extLst>
      <p:ext uri="{BB962C8B-B14F-4D97-AF65-F5344CB8AC3E}">
        <p14:creationId xmlns:p14="http://schemas.microsoft.com/office/powerpoint/2010/main" val="3149961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D61CF46-36CC-4997-9BDB-AB380D1DB771}" type="slidenum">
              <a:rPr lang="fr-FR" smtClean="0"/>
              <a:t>31</a:t>
            </a:fld>
            <a:endParaRPr lang="fr-FR"/>
          </a:p>
        </p:txBody>
      </p:sp>
    </p:spTree>
    <p:extLst>
      <p:ext uri="{BB962C8B-B14F-4D97-AF65-F5344CB8AC3E}">
        <p14:creationId xmlns:p14="http://schemas.microsoft.com/office/powerpoint/2010/main" val="817821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ATELIER </a:t>
            </a:r>
            <a:r>
              <a:rPr lang="fr-FR" dirty="0" err="1"/>
              <a:t>fiphfp</a:t>
            </a:r>
            <a:r>
              <a:rPr lang="fr-FR" dirty="0"/>
              <a:t> LE 01/12/2022-</a:t>
            </a:r>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32</a:t>
            </a:fld>
            <a:endParaRPr lang="fr-FR"/>
          </a:p>
        </p:txBody>
      </p:sp>
    </p:spTree>
    <p:extLst>
      <p:ext uri="{BB962C8B-B14F-4D97-AF65-F5344CB8AC3E}">
        <p14:creationId xmlns:p14="http://schemas.microsoft.com/office/powerpoint/2010/main" val="981170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200" b="0" i="0" u="none" strike="noStrike" baseline="0" dirty="0">
                <a:solidFill>
                  <a:srgbClr val="231F20"/>
                </a:solidFill>
                <a:latin typeface="ArialMT"/>
              </a:rPr>
              <a:t>• le répertoire des métiers</a:t>
            </a:r>
          </a:p>
          <a:p>
            <a:pPr algn="l"/>
            <a:r>
              <a:rPr lang="fr-FR" sz="1200" b="0" i="0" u="none" strike="noStrike" baseline="0" dirty="0">
                <a:solidFill>
                  <a:srgbClr val="231F20"/>
                </a:solidFill>
                <a:latin typeface="ArialMT"/>
              </a:rPr>
              <a:t>Le RUSST</a:t>
            </a:r>
          </a:p>
          <a:p>
            <a:pPr algn="l"/>
            <a:r>
              <a:rPr lang="fr-FR" sz="1200" b="0" i="0" u="none" strike="noStrike" baseline="0" dirty="0">
                <a:solidFill>
                  <a:srgbClr val="231F20"/>
                </a:solidFill>
                <a:latin typeface="ArialMT"/>
              </a:rPr>
              <a:t>• les profils de poste</a:t>
            </a:r>
          </a:p>
          <a:p>
            <a:pPr algn="l"/>
            <a:r>
              <a:rPr lang="fr-FR" sz="1200" b="0" i="0" u="none" strike="noStrike" baseline="0" dirty="0">
                <a:solidFill>
                  <a:srgbClr val="231F20"/>
                </a:solidFill>
                <a:latin typeface="ArialMT"/>
              </a:rPr>
              <a:t>• les fiches de poste</a:t>
            </a:r>
          </a:p>
          <a:p>
            <a:pPr algn="l"/>
            <a:r>
              <a:rPr lang="fr-FR" sz="1200" b="0" i="0" u="none" strike="noStrike" baseline="0" dirty="0">
                <a:solidFill>
                  <a:srgbClr val="231F20"/>
                </a:solidFill>
                <a:latin typeface="ArialMT"/>
              </a:rPr>
              <a:t>• l’évaluation des risques professionnels</a:t>
            </a:r>
          </a:p>
          <a:p>
            <a:pPr algn="l"/>
            <a:r>
              <a:rPr lang="fr-FR" sz="1200" b="0" i="0" u="none" strike="noStrike" baseline="0" dirty="0">
                <a:solidFill>
                  <a:srgbClr val="231F20"/>
                </a:solidFill>
                <a:latin typeface="ArialMT"/>
              </a:rPr>
              <a:t>• le plan d’actions de prévention</a:t>
            </a:r>
          </a:p>
          <a:p>
            <a:pPr algn="l"/>
            <a:r>
              <a:rPr lang="fr-FR" sz="1200" b="0" i="0" u="none" strike="noStrike" baseline="0" dirty="0">
                <a:solidFill>
                  <a:srgbClr val="231F20"/>
                </a:solidFill>
                <a:latin typeface="ArialMT"/>
              </a:rPr>
              <a:t>• le plan de formation</a:t>
            </a:r>
          </a:p>
          <a:p>
            <a:pPr algn="l"/>
            <a:r>
              <a:rPr lang="fr-FR" sz="1200" b="0" i="0" u="none" strike="noStrike" baseline="0" dirty="0">
                <a:solidFill>
                  <a:srgbClr val="231F20"/>
                </a:solidFill>
                <a:latin typeface="ArialMT"/>
              </a:rPr>
              <a:t>• le livret d’accueil</a:t>
            </a:r>
          </a:p>
          <a:p>
            <a:pPr algn="l"/>
            <a:r>
              <a:rPr lang="fr-FR" sz="1200" b="0" i="0" u="none" strike="noStrike" baseline="0" dirty="0">
                <a:solidFill>
                  <a:srgbClr val="231F20"/>
                </a:solidFill>
                <a:latin typeface="ArialMT"/>
              </a:rPr>
              <a:t>• l’entretien professionnel</a:t>
            </a:r>
          </a:p>
          <a:p>
            <a:pPr algn="l"/>
            <a:r>
              <a:rPr lang="fr-FR" sz="1200" b="0" i="0" u="none" strike="noStrike" baseline="0" dirty="0">
                <a:solidFill>
                  <a:srgbClr val="231F20"/>
                </a:solidFill>
                <a:latin typeface="ArialMT"/>
              </a:rPr>
              <a:t>• l’accompagnement ou la mise en binôme du nouvel embauché</a:t>
            </a:r>
          </a:p>
          <a:p>
            <a:pPr algn="l"/>
            <a:r>
              <a:rPr lang="fr-FR" sz="1200" b="0" i="0" u="none" strike="noStrike" baseline="0" dirty="0">
                <a:solidFill>
                  <a:srgbClr val="231F20"/>
                </a:solidFill>
                <a:latin typeface="ArialMT"/>
              </a:rPr>
              <a:t>• les déclarations d’accidents et de maladies professionnelles</a:t>
            </a:r>
            <a:endParaRPr lang="fr-FR" sz="2800" dirty="0"/>
          </a:p>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33</a:t>
            </a:fld>
            <a:endParaRPr lang="fr-FR"/>
          </a:p>
        </p:txBody>
      </p:sp>
    </p:spTree>
    <p:extLst>
      <p:ext uri="{BB962C8B-B14F-4D97-AF65-F5344CB8AC3E}">
        <p14:creationId xmlns:p14="http://schemas.microsoft.com/office/powerpoint/2010/main" val="20179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34</a:t>
            </a:fld>
            <a:endParaRPr lang="fr-FR"/>
          </a:p>
        </p:txBody>
      </p:sp>
    </p:spTree>
    <p:extLst>
      <p:ext uri="{BB962C8B-B14F-4D97-AF65-F5344CB8AC3E}">
        <p14:creationId xmlns:p14="http://schemas.microsoft.com/office/powerpoint/2010/main" val="4183596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52160-718C-4821-959E-C29677CC3B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36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5</a:t>
            </a:fld>
            <a:endParaRPr lang="fr-FR"/>
          </a:p>
        </p:txBody>
      </p:sp>
    </p:spTree>
    <p:extLst>
      <p:ext uri="{BB962C8B-B14F-4D97-AF65-F5344CB8AC3E}">
        <p14:creationId xmlns:p14="http://schemas.microsoft.com/office/powerpoint/2010/main" val="268346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6</a:t>
            </a:fld>
            <a:endParaRPr lang="fr-FR"/>
          </a:p>
        </p:txBody>
      </p:sp>
    </p:spTree>
    <p:extLst>
      <p:ext uri="{BB962C8B-B14F-4D97-AF65-F5344CB8AC3E}">
        <p14:creationId xmlns:p14="http://schemas.microsoft.com/office/powerpoint/2010/main" val="937135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7</a:t>
            </a:fld>
            <a:endParaRPr lang="fr-FR"/>
          </a:p>
        </p:txBody>
      </p:sp>
    </p:spTree>
    <p:extLst>
      <p:ext uri="{BB962C8B-B14F-4D97-AF65-F5344CB8AC3E}">
        <p14:creationId xmlns:p14="http://schemas.microsoft.com/office/powerpoint/2010/main" val="181505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8</a:t>
            </a:fld>
            <a:endParaRPr lang="fr-FR"/>
          </a:p>
        </p:txBody>
      </p:sp>
    </p:spTree>
    <p:extLst>
      <p:ext uri="{BB962C8B-B14F-4D97-AF65-F5344CB8AC3E}">
        <p14:creationId xmlns:p14="http://schemas.microsoft.com/office/powerpoint/2010/main" val="259917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ln/>
        </p:spPr>
      </p:sp>
      <p:sp>
        <p:nvSpPr>
          <p:cNvPr id="706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ea typeface="ＭＳ Ｐゴシック" panose="020B0600070205080204" pitchFamily="34" charset="-128"/>
            </a:endParaRPr>
          </a:p>
        </p:txBody>
      </p:sp>
      <p:sp>
        <p:nvSpPr>
          <p:cNvPr id="706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fld id="{6C167D3C-B845-4F62-8E74-6FFE33ACF8C8}" type="slidenum">
              <a:rPr lang="fr-FR" altLang="fr-FR">
                <a:latin typeface="Calibri" panose="020F0502020204030204" pitchFamily="34" charset="0"/>
              </a:rPr>
              <a:pPr eaLnBrk="1" hangingPunct="1"/>
              <a:t>9</a:t>
            </a:fld>
            <a:endParaRPr lang="fr-FR" altLang="fr-FR">
              <a:latin typeface="Calibri" panose="020F0502020204030204" pitchFamily="34" charset="0"/>
            </a:endParaRPr>
          </a:p>
        </p:txBody>
      </p:sp>
    </p:spTree>
    <p:extLst>
      <p:ext uri="{BB962C8B-B14F-4D97-AF65-F5344CB8AC3E}">
        <p14:creationId xmlns:p14="http://schemas.microsoft.com/office/powerpoint/2010/main" val="377199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10</a:t>
            </a:fld>
            <a:endParaRPr lang="fr-FR"/>
          </a:p>
        </p:txBody>
      </p:sp>
    </p:spTree>
    <p:extLst>
      <p:ext uri="{BB962C8B-B14F-4D97-AF65-F5344CB8AC3E}">
        <p14:creationId xmlns:p14="http://schemas.microsoft.com/office/powerpoint/2010/main" val="967021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06356BE-B84B-4A36-8524-C7E20BD1CB30}" type="slidenum">
              <a:rPr lang="fr-FR" smtClean="0"/>
              <a:pPr>
                <a:defRPr/>
              </a:pPr>
              <a:t>11</a:t>
            </a:fld>
            <a:endParaRPr lang="fr-FR"/>
          </a:p>
        </p:txBody>
      </p:sp>
    </p:spTree>
    <p:extLst>
      <p:ext uri="{BB962C8B-B14F-4D97-AF65-F5344CB8AC3E}">
        <p14:creationId xmlns:p14="http://schemas.microsoft.com/office/powerpoint/2010/main" val="487832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56791"/>
            <a:ext cx="10363200" cy="1953171"/>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r>
              <a:rPr lang="fr-FR"/>
              <a:t>DATE</a:t>
            </a: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150AB832-2388-43DA-B50D-0D44087A1438}" type="slidenum">
              <a:rPr lang="fr-FR" smtClean="0"/>
              <a:pPr>
                <a:defRPr/>
              </a:pPr>
              <a:t>‹N°›</a:t>
            </a:fld>
            <a:endParaRPr lang="fr-FR"/>
          </a:p>
        </p:txBody>
      </p:sp>
    </p:spTree>
    <p:extLst>
      <p:ext uri="{BB962C8B-B14F-4D97-AF65-F5344CB8AC3E}">
        <p14:creationId xmlns:p14="http://schemas.microsoft.com/office/powerpoint/2010/main" val="1883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r>
              <a:rPr lang="fr-FR"/>
              <a:t>DATE</a:t>
            </a: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F6BF2C63-A4E0-47B3-AE33-6B0A0BB144FE}" type="slidenum">
              <a:rPr lang="fr-FR" smtClean="0"/>
              <a:pPr>
                <a:defRPr/>
              </a:pPr>
              <a:t>‹N°›</a:t>
            </a:fld>
            <a:endParaRPr lang="fr-FR"/>
          </a:p>
        </p:txBody>
      </p:sp>
    </p:spTree>
    <p:extLst>
      <p:ext uri="{BB962C8B-B14F-4D97-AF65-F5344CB8AC3E}">
        <p14:creationId xmlns:p14="http://schemas.microsoft.com/office/powerpoint/2010/main" val="144571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847527" y="365125"/>
            <a:ext cx="6724973"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r>
              <a:rPr lang="fr-FR"/>
              <a:t>DATE</a:t>
            </a: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E897214A-2449-48C1-8404-424EFAE92D29}" type="slidenum">
              <a:rPr lang="fr-FR" smtClean="0"/>
              <a:pPr>
                <a:defRPr/>
              </a:pPr>
              <a:t>‹N°›</a:t>
            </a:fld>
            <a:endParaRPr lang="fr-FR"/>
          </a:p>
        </p:txBody>
      </p:sp>
    </p:spTree>
    <p:extLst>
      <p:ext uri="{BB962C8B-B14F-4D97-AF65-F5344CB8AC3E}">
        <p14:creationId xmlns:p14="http://schemas.microsoft.com/office/powerpoint/2010/main" val="355734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omparaison">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34435" y="1681163"/>
            <a:ext cx="56642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0" y="2564904"/>
            <a:ext cx="566420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
          <p:cNvSpPr>
            <a:spLocks noGrp="1"/>
          </p:cNvSpPr>
          <p:nvPr>
            <p:ph type="title"/>
          </p:nvPr>
        </p:nvSpPr>
        <p:spPr>
          <a:xfrm>
            <a:off x="2639486" y="198438"/>
            <a:ext cx="8942916" cy="1143000"/>
          </a:xfrm>
        </p:spPr>
        <p:txBody>
          <a:bodyPr/>
          <a:lstStyle/>
          <a:p>
            <a:r>
              <a:rPr lang="fr-FR"/>
              <a:t>Modifiez le style du titre</a:t>
            </a:r>
          </a:p>
        </p:txBody>
      </p:sp>
      <p:sp>
        <p:nvSpPr>
          <p:cNvPr id="11" name="Espace réservé du contenu 2"/>
          <p:cNvSpPr>
            <a:spLocks noGrp="1"/>
          </p:cNvSpPr>
          <p:nvPr>
            <p:ph sz="half" idx="13"/>
          </p:nvPr>
        </p:nvSpPr>
        <p:spPr>
          <a:xfrm>
            <a:off x="334435" y="2564907"/>
            <a:ext cx="5659967" cy="3561259"/>
          </a:xfrm>
        </p:spPr>
        <p:txBody>
          <a:bodyPr/>
          <a:lstStyle>
            <a:lvl1pPr>
              <a:defRPr sz="18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2"/>
          <p:cNvSpPr>
            <a:spLocks noGrp="1"/>
          </p:cNvSpPr>
          <p:nvPr>
            <p:ph type="body" idx="14"/>
          </p:nvPr>
        </p:nvSpPr>
        <p:spPr>
          <a:xfrm>
            <a:off x="6172200" y="1681163"/>
            <a:ext cx="56642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7" name="Rectangle 4"/>
          <p:cNvSpPr>
            <a:spLocks noGrp="1" noChangeArrowheads="1"/>
          </p:cNvSpPr>
          <p:nvPr>
            <p:ph type="dt" sz="half" idx="15"/>
          </p:nvPr>
        </p:nvSpPr>
        <p:spPr>
          <a:ln/>
        </p:spPr>
        <p:txBody>
          <a:bodyPr/>
          <a:lstStyle>
            <a:lvl1pPr>
              <a:defRPr/>
            </a:lvl1pPr>
          </a:lstStyle>
          <a:p>
            <a:pPr>
              <a:defRPr/>
            </a:pPr>
            <a:r>
              <a:rPr lang="fr-FR"/>
              <a:t>DATE</a:t>
            </a:r>
          </a:p>
        </p:txBody>
      </p:sp>
      <p:sp>
        <p:nvSpPr>
          <p:cNvPr id="8" name="Rectangle 5"/>
          <p:cNvSpPr>
            <a:spLocks noGrp="1" noChangeArrowheads="1"/>
          </p:cNvSpPr>
          <p:nvPr>
            <p:ph type="ftr" sz="quarter" idx="16"/>
          </p:nvPr>
        </p:nvSpPr>
        <p:spPr>
          <a:ln/>
        </p:spPr>
        <p:txBody>
          <a:bodyPr/>
          <a:lstStyle>
            <a:lvl1pPr>
              <a:defRPr/>
            </a:lvl1pPr>
          </a:lstStyle>
          <a:p>
            <a:pPr>
              <a:defRPr/>
            </a:pPr>
            <a:endParaRPr lang="fr-FR"/>
          </a:p>
        </p:txBody>
      </p:sp>
      <p:sp>
        <p:nvSpPr>
          <p:cNvPr id="9" name="Rectangle 6"/>
          <p:cNvSpPr>
            <a:spLocks noGrp="1" noChangeArrowheads="1"/>
          </p:cNvSpPr>
          <p:nvPr>
            <p:ph type="sldNum" sz="quarter" idx="17"/>
          </p:nvPr>
        </p:nvSpPr>
        <p:spPr>
          <a:ln/>
        </p:spPr>
        <p:txBody>
          <a:bodyPr/>
          <a:lstStyle>
            <a:lvl1pPr>
              <a:defRPr/>
            </a:lvl1pPr>
          </a:lstStyle>
          <a:p>
            <a:pPr>
              <a:defRPr/>
            </a:pPr>
            <a:fld id="{8F6F275E-FD40-4B4C-BCD0-ABD0ADF389A1}" type="slidenum">
              <a:rPr lang="fr-FR" smtClean="0"/>
              <a:pPr>
                <a:defRPr/>
              </a:pPr>
              <a:t>‹N°›</a:t>
            </a:fld>
            <a:endParaRPr lang="fr-FR"/>
          </a:p>
        </p:txBody>
      </p:sp>
    </p:spTree>
    <p:extLst>
      <p:ext uri="{BB962C8B-B14F-4D97-AF65-F5344CB8AC3E}">
        <p14:creationId xmlns:p14="http://schemas.microsoft.com/office/powerpoint/2010/main" val="1105758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Image avec légende">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4464052" y="987425"/>
            <a:ext cx="7392589" cy="532189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Cliquez sur l'icône pour ajouter une image</a:t>
            </a:r>
          </a:p>
        </p:txBody>
      </p:sp>
      <p:sp>
        <p:nvSpPr>
          <p:cNvPr id="8" name="Titre 1"/>
          <p:cNvSpPr>
            <a:spLocks noGrp="1"/>
          </p:cNvSpPr>
          <p:nvPr>
            <p:ph type="title"/>
          </p:nvPr>
        </p:nvSpPr>
        <p:spPr>
          <a:xfrm>
            <a:off x="335362" y="1484784"/>
            <a:ext cx="3932767" cy="1224136"/>
          </a:xfrm>
        </p:spPr>
        <p:txBody>
          <a:bodyPr anchor="b"/>
          <a:lstStyle>
            <a:lvl1pPr>
              <a:defRPr sz="2400"/>
            </a:lvl1pPr>
          </a:lstStyle>
          <a:p>
            <a:r>
              <a:rPr lang="fr-FR"/>
              <a:t>Modifiez le style du titre</a:t>
            </a:r>
            <a:endParaRPr lang="fr-FR" dirty="0"/>
          </a:p>
        </p:txBody>
      </p:sp>
      <p:sp>
        <p:nvSpPr>
          <p:cNvPr id="9" name="Espace réservé du texte 3"/>
          <p:cNvSpPr>
            <a:spLocks noGrp="1"/>
          </p:cNvSpPr>
          <p:nvPr>
            <p:ph type="body" sz="half" idx="2"/>
          </p:nvPr>
        </p:nvSpPr>
        <p:spPr>
          <a:xfrm>
            <a:off x="335362" y="2708920"/>
            <a:ext cx="3932767" cy="36004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fr-FR"/>
              <a:t>DATE</a:t>
            </a: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69DF666-E68E-4D77-A3BE-399C5CB4D33D}" type="slidenum">
              <a:rPr lang="fr-FR" smtClean="0"/>
              <a:pPr>
                <a:defRPr/>
              </a:pPr>
              <a:t>‹N°›</a:t>
            </a:fld>
            <a:endParaRPr lang="fr-FR"/>
          </a:p>
        </p:txBody>
      </p:sp>
    </p:spTree>
    <p:extLst>
      <p:ext uri="{BB962C8B-B14F-4D97-AF65-F5344CB8AC3E}">
        <p14:creationId xmlns:p14="http://schemas.microsoft.com/office/powerpoint/2010/main" val="196499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aison">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34435" y="1681163"/>
            <a:ext cx="56642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0" y="2564904"/>
            <a:ext cx="566420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
          <p:cNvSpPr>
            <a:spLocks noGrp="1"/>
          </p:cNvSpPr>
          <p:nvPr>
            <p:ph type="title"/>
          </p:nvPr>
        </p:nvSpPr>
        <p:spPr>
          <a:xfrm>
            <a:off x="2639486" y="198438"/>
            <a:ext cx="8942916" cy="1143000"/>
          </a:xfrm>
        </p:spPr>
        <p:txBody>
          <a:bodyPr/>
          <a:lstStyle/>
          <a:p>
            <a:r>
              <a:rPr lang="fr-FR"/>
              <a:t>Modifiez le style du titre</a:t>
            </a:r>
          </a:p>
        </p:txBody>
      </p:sp>
      <p:sp>
        <p:nvSpPr>
          <p:cNvPr id="11" name="Espace réservé du contenu 2"/>
          <p:cNvSpPr>
            <a:spLocks noGrp="1"/>
          </p:cNvSpPr>
          <p:nvPr>
            <p:ph sz="half" idx="13"/>
          </p:nvPr>
        </p:nvSpPr>
        <p:spPr>
          <a:xfrm>
            <a:off x="334435" y="2564907"/>
            <a:ext cx="5659967" cy="3561259"/>
          </a:xfrm>
        </p:spPr>
        <p:txBody>
          <a:bodyPr/>
          <a:lstStyle>
            <a:lvl1pPr>
              <a:defRPr sz="18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2"/>
          <p:cNvSpPr>
            <a:spLocks noGrp="1"/>
          </p:cNvSpPr>
          <p:nvPr>
            <p:ph type="body" idx="14"/>
          </p:nvPr>
        </p:nvSpPr>
        <p:spPr>
          <a:xfrm>
            <a:off x="6172200" y="1681163"/>
            <a:ext cx="56642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7" name="Rectangle 4"/>
          <p:cNvSpPr>
            <a:spLocks noGrp="1" noChangeArrowheads="1"/>
          </p:cNvSpPr>
          <p:nvPr>
            <p:ph type="dt" sz="half" idx="15"/>
          </p:nvPr>
        </p:nvSpPr>
        <p:spPr>
          <a:ln/>
        </p:spPr>
        <p:txBody>
          <a:bodyPr/>
          <a:lstStyle>
            <a:lvl1pPr>
              <a:defRPr/>
            </a:lvl1pPr>
          </a:lstStyle>
          <a:p>
            <a:pPr>
              <a:defRPr/>
            </a:pPr>
            <a:r>
              <a:rPr lang="fr-FR"/>
              <a:t>DATE</a:t>
            </a:r>
          </a:p>
        </p:txBody>
      </p:sp>
      <p:sp>
        <p:nvSpPr>
          <p:cNvPr id="8" name="Rectangle 5"/>
          <p:cNvSpPr>
            <a:spLocks noGrp="1" noChangeArrowheads="1"/>
          </p:cNvSpPr>
          <p:nvPr>
            <p:ph type="ftr" sz="quarter" idx="16"/>
          </p:nvPr>
        </p:nvSpPr>
        <p:spPr>
          <a:ln/>
        </p:spPr>
        <p:txBody>
          <a:bodyPr/>
          <a:lstStyle>
            <a:lvl1pPr>
              <a:defRPr/>
            </a:lvl1pPr>
          </a:lstStyle>
          <a:p>
            <a:pPr>
              <a:defRPr/>
            </a:pPr>
            <a:endParaRPr lang="fr-FR"/>
          </a:p>
        </p:txBody>
      </p:sp>
      <p:sp>
        <p:nvSpPr>
          <p:cNvPr id="9" name="Rectangle 6"/>
          <p:cNvSpPr>
            <a:spLocks noGrp="1" noChangeArrowheads="1"/>
          </p:cNvSpPr>
          <p:nvPr>
            <p:ph type="sldNum" sz="quarter" idx="17"/>
          </p:nvPr>
        </p:nvSpPr>
        <p:spPr>
          <a:ln/>
        </p:spPr>
        <p:txBody>
          <a:bodyPr/>
          <a:lstStyle>
            <a:lvl1pPr>
              <a:defRPr/>
            </a:lvl1pPr>
          </a:lstStyle>
          <a:p>
            <a:pPr>
              <a:defRPr/>
            </a:pPr>
            <a:fld id="{8F6F275E-FD40-4B4C-BCD0-ABD0ADF389A1}" type="slidenum">
              <a:rPr lang="fr-FR"/>
              <a:pPr>
                <a:defRPr/>
              </a:pPr>
              <a:t>‹N°›</a:t>
            </a:fld>
            <a:endParaRPr lang="fr-FR"/>
          </a:p>
        </p:txBody>
      </p:sp>
    </p:spTree>
    <p:extLst>
      <p:ext uri="{BB962C8B-B14F-4D97-AF65-F5344CB8AC3E}">
        <p14:creationId xmlns:p14="http://schemas.microsoft.com/office/powerpoint/2010/main" val="4103507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mage avec légende">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4464052" y="987425"/>
            <a:ext cx="7392589" cy="532189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Cliquez sur l'icône pour ajouter une image</a:t>
            </a:r>
          </a:p>
        </p:txBody>
      </p:sp>
      <p:sp>
        <p:nvSpPr>
          <p:cNvPr id="8" name="Titre 1"/>
          <p:cNvSpPr>
            <a:spLocks noGrp="1"/>
          </p:cNvSpPr>
          <p:nvPr>
            <p:ph type="title"/>
          </p:nvPr>
        </p:nvSpPr>
        <p:spPr>
          <a:xfrm>
            <a:off x="335362" y="1484784"/>
            <a:ext cx="3932767" cy="1224136"/>
          </a:xfrm>
        </p:spPr>
        <p:txBody>
          <a:bodyPr anchor="b"/>
          <a:lstStyle>
            <a:lvl1pPr>
              <a:defRPr sz="2400"/>
            </a:lvl1pPr>
          </a:lstStyle>
          <a:p>
            <a:r>
              <a:rPr lang="fr-FR"/>
              <a:t>Modifiez le style du titre</a:t>
            </a:r>
            <a:endParaRPr lang="fr-FR" dirty="0"/>
          </a:p>
        </p:txBody>
      </p:sp>
      <p:sp>
        <p:nvSpPr>
          <p:cNvPr id="9" name="Espace réservé du texte 3"/>
          <p:cNvSpPr>
            <a:spLocks noGrp="1"/>
          </p:cNvSpPr>
          <p:nvPr>
            <p:ph type="body" sz="half" idx="2"/>
          </p:nvPr>
        </p:nvSpPr>
        <p:spPr>
          <a:xfrm>
            <a:off x="335362" y="2708920"/>
            <a:ext cx="3932767" cy="36004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fr-FR"/>
              <a:t>DATE</a:t>
            </a: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69DF666-E68E-4D77-A3BE-399C5CB4D33D}" type="slidenum">
              <a:rPr lang="fr-FR"/>
              <a:pPr>
                <a:defRPr/>
              </a:pPr>
              <a:t>‹N°›</a:t>
            </a:fld>
            <a:endParaRPr lang="fr-FR"/>
          </a:p>
        </p:txBody>
      </p:sp>
    </p:spTree>
    <p:extLst>
      <p:ext uri="{BB962C8B-B14F-4D97-AF65-F5344CB8AC3E}">
        <p14:creationId xmlns:p14="http://schemas.microsoft.com/office/powerpoint/2010/main" val="1665530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726163"/>
            <a:ext cx="10515600" cy="4030824"/>
          </a:xfrm>
          <a:prstGeom prst="rect">
            <a:avLst/>
          </a:prstGeom>
        </p:spPr>
        <p:txBody>
          <a:bodyPr anchor="ctr" anchorCtr="0"/>
          <a:lstStyle>
            <a:lvl1pPr algn="ctr">
              <a:defRPr sz="6000">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4" name="Date Placeholder 3"/>
          <p:cNvSpPr>
            <a:spLocks noGrp="1"/>
          </p:cNvSpPr>
          <p:nvPr>
            <p:ph type="dt" sz="half" idx="10"/>
          </p:nvPr>
        </p:nvSpPr>
        <p:spPr/>
        <p:txBody>
          <a:bodyPr/>
          <a:lstStyle>
            <a:lvl1pPr>
              <a:defRPr sz="1000">
                <a:latin typeface="Arial" panose="020B0604020202020204" pitchFamily="34" charset="0"/>
                <a:cs typeface="Arial" panose="020B0604020202020204" pitchFamily="34" charset="0"/>
              </a:defRPr>
            </a:lvl1pPr>
          </a:lstStyle>
          <a:p>
            <a:r>
              <a:rPr lang="fr-FR" dirty="0"/>
              <a:t>25/04/2017</a:t>
            </a:r>
          </a:p>
        </p:txBody>
      </p:sp>
      <p:sp>
        <p:nvSpPr>
          <p:cNvPr id="5" name="Footer Placeholder 4"/>
          <p:cNvSpPr>
            <a:spLocks noGrp="1"/>
          </p:cNvSpPr>
          <p:nvPr>
            <p:ph type="ftr" sz="quarter" idx="11"/>
          </p:nvPr>
        </p:nvSpPr>
        <p:spPr/>
        <p:txBody>
          <a:bodyPr/>
          <a:lstStyle>
            <a:lvl1pPr>
              <a:defRPr sz="1000">
                <a:latin typeface="Arial" panose="020B0604020202020204" pitchFamily="34" charset="0"/>
                <a:cs typeface="Arial" panose="020B0604020202020204" pitchFamily="34" charset="0"/>
              </a:defRPr>
            </a:lvl1pPr>
          </a:lstStyle>
          <a:p>
            <a:r>
              <a:rPr lang="fr-FR" dirty="0"/>
              <a:t>Maintien dans l’Emploi : Conseiller Accompagner Prévenir</a:t>
            </a:r>
          </a:p>
        </p:txBody>
      </p:sp>
      <p:sp>
        <p:nvSpPr>
          <p:cNvPr id="6" name="Slide Number Placeholder 5"/>
          <p:cNvSpPr>
            <a:spLocks noGrp="1"/>
          </p:cNvSpPr>
          <p:nvPr>
            <p:ph type="sldNum" sz="quarter" idx="12"/>
          </p:nvPr>
        </p:nvSpPr>
        <p:spPr/>
        <p:txBody>
          <a:bodyPr/>
          <a:lstStyle>
            <a:lvl1pPr>
              <a:defRPr sz="1000">
                <a:latin typeface="Arial" panose="020B0604020202020204" pitchFamily="34" charset="0"/>
                <a:cs typeface="Arial" panose="020B0604020202020204" pitchFamily="34" charset="0"/>
              </a:defRPr>
            </a:lvl1pPr>
          </a:lstStyle>
          <a:p>
            <a:fld id="{97DB5F21-38CB-41F3-9A2D-7EDC6FB9E772}" type="slidenum">
              <a:rPr lang="fr-FR" smtClean="0"/>
              <a:pPr/>
              <a:t>‹N°›</a:t>
            </a:fld>
            <a:endParaRPr lang="fr-FR" dirty="0"/>
          </a:p>
        </p:txBody>
      </p:sp>
    </p:spTree>
    <p:extLst>
      <p:ext uri="{BB962C8B-B14F-4D97-AF65-F5344CB8AC3E}">
        <p14:creationId xmlns:p14="http://schemas.microsoft.com/office/powerpoint/2010/main" val="150072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38200" y="1578106"/>
            <a:ext cx="10515600" cy="1325563"/>
          </a:xfrm>
          <a:prstGeom prst="rect">
            <a:avLst/>
          </a:prstGeom>
        </p:spPr>
        <p:txBody>
          <a:bodyPr anchor="ctr" anchorCtr="0"/>
          <a:lstStyle>
            <a:lvl1pPr>
              <a:defRPr>
                <a:solidFill>
                  <a:srgbClr val="27717E"/>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Content Placeholder 2"/>
          <p:cNvSpPr>
            <a:spLocks noGrp="1"/>
          </p:cNvSpPr>
          <p:nvPr>
            <p:ph idx="1"/>
          </p:nvPr>
        </p:nvSpPr>
        <p:spPr>
          <a:xfrm>
            <a:off x="838200" y="3013774"/>
            <a:ext cx="10515600" cy="281794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lvl1pPr>
              <a:defRPr sz="1000"/>
            </a:lvl1pPr>
          </a:lstStyle>
          <a:p>
            <a:r>
              <a:rPr lang="fr-FR" dirty="0"/>
              <a:t>25/04/2017</a:t>
            </a:r>
          </a:p>
        </p:txBody>
      </p:sp>
      <p:sp>
        <p:nvSpPr>
          <p:cNvPr id="5" name="Footer Placeholder 4"/>
          <p:cNvSpPr>
            <a:spLocks noGrp="1"/>
          </p:cNvSpPr>
          <p:nvPr>
            <p:ph type="ftr" sz="quarter" idx="11"/>
          </p:nvPr>
        </p:nvSpPr>
        <p:spPr/>
        <p:txBody>
          <a:bodyPr/>
          <a:lstStyle>
            <a:lvl1pPr>
              <a:defRPr sz="1000"/>
            </a:lvl1pPr>
          </a:lstStyle>
          <a:p>
            <a:r>
              <a:rPr lang="fr-FR" dirty="0"/>
              <a:t>Maintien dans l’Emploi : Conseiller Accompagner Prévenir</a:t>
            </a:r>
          </a:p>
        </p:txBody>
      </p:sp>
      <p:sp>
        <p:nvSpPr>
          <p:cNvPr id="6" name="Slide Number Placeholder 5"/>
          <p:cNvSpPr>
            <a:spLocks noGrp="1"/>
          </p:cNvSpPr>
          <p:nvPr>
            <p:ph type="sldNum" sz="quarter" idx="12"/>
          </p:nvPr>
        </p:nvSpPr>
        <p:spPr/>
        <p:txBody>
          <a:bodyPr/>
          <a:lstStyle>
            <a:lvl1pPr>
              <a:defRPr sz="1000"/>
            </a:lvl1pPr>
          </a:lstStyle>
          <a:p>
            <a:fld id="{97DB5F21-38CB-41F3-9A2D-7EDC6FB9E772}" type="slidenum">
              <a:rPr lang="fr-FR" smtClean="0"/>
              <a:pPr/>
              <a:t>‹N°›</a:t>
            </a:fld>
            <a:endParaRPr lang="fr-FR" dirty="0"/>
          </a:p>
        </p:txBody>
      </p:sp>
    </p:spTree>
    <p:extLst>
      <p:ext uri="{BB962C8B-B14F-4D97-AF65-F5344CB8AC3E}">
        <p14:creationId xmlns:p14="http://schemas.microsoft.com/office/powerpoint/2010/main" val="855362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Modifiez les styles du texte du masque</a:t>
            </a:r>
          </a:p>
        </p:txBody>
      </p:sp>
      <p:sp>
        <p:nvSpPr>
          <p:cNvPr id="4" name="Date Placeholder 3"/>
          <p:cNvSpPr>
            <a:spLocks noGrp="1"/>
          </p:cNvSpPr>
          <p:nvPr>
            <p:ph type="dt" sz="half" idx="10"/>
          </p:nvPr>
        </p:nvSpPr>
        <p:spPr/>
        <p:txBody>
          <a:bodyPr/>
          <a:lstStyle>
            <a:lvl1pPr>
              <a:defRPr sz="1000"/>
            </a:lvl1pPr>
          </a:lstStyle>
          <a:p>
            <a:r>
              <a:rPr lang="fr-FR" dirty="0"/>
              <a:t>25/04/2017</a:t>
            </a:r>
          </a:p>
        </p:txBody>
      </p:sp>
      <p:sp>
        <p:nvSpPr>
          <p:cNvPr id="5" name="Footer Placeholder 4"/>
          <p:cNvSpPr>
            <a:spLocks noGrp="1"/>
          </p:cNvSpPr>
          <p:nvPr>
            <p:ph type="ftr" sz="quarter" idx="11"/>
          </p:nvPr>
        </p:nvSpPr>
        <p:spPr/>
        <p:txBody>
          <a:bodyPr/>
          <a:lstStyle>
            <a:lvl1pPr>
              <a:defRPr sz="1000"/>
            </a:lvl1pPr>
          </a:lstStyle>
          <a:p>
            <a:r>
              <a:rPr lang="fr-FR" dirty="0"/>
              <a:t>Maintien dans l’Emploi : Conseiller Accompagner Prévenir</a:t>
            </a:r>
          </a:p>
        </p:txBody>
      </p:sp>
      <p:sp>
        <p:nvSpPr>
          <p:cNvPr id="6" name="Slide Number Placeholder 5"/>
          <p:cNvSpPr>
            <a:spLocks noGrp="1"/>
          </p:cNvSpPr>
          <p:nvPr>
            <p:ph type="sldNum" sz="quarter" idx="12"/>
          </p:nvPr>
        </p:nvSpPr>
        <p:spPr/>
        <p:txBody>
          <a:bodyPr/>
          <a:lstStyle>
            <a:lvl1pPr>
              <a:defRPr sz="1000"/>
            </a:lvl1pPr>
          </a:lstStyle>
          <a:p>
            <a:fld id="{97DB5F21-38CB-41F3-9A2D-7EDC6FB9E772}" type="slidenum">
              <a:rPr lang="fr-FR" smtClean="0"/>
              <a:pPr/>
              <a:t>‹N°›</a:t>
            </a:fld>
            <a:endParaRPr lang="fr-FR" dirty="0"/>
          </a:p>
        </p:txBody>
      </p:sp>
    </p:spTree>
    <p:extLst>
      <p:ext uri="{BB962C8B-B14F-4D97-AF65-F5344CB8AC3E}">
        <p14:creationId xmlns:p14="http://schemas.microsoft.com/office/powerpoint/2010/main" val="3185756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838200" y="1326169"/>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Content Placeholder 2"/>
          <p:cNvSpPr>
            <a:spLocks noGrp="1"/>
          </p:cNvSpPr>
          <p:nvPr>
            <p:ph sz="half" idx="1"/>
          </p:nvPr>
        </p:nvSpPr>
        <p:spPr>
          <a:xfrm>
            <a:off x="838200" y="2780521"/>
            <a:ext cx="5181600" cy="3396441"/>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172200" y="2780521"/>
            <a:ext cx="5181600" cy="3396441"/>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p:txBody>
          <a:bodyPr/>
          <a:lstStyle>
            <a:lvl1pPr>
              <a:defRPr sz="1000"/>
            </a:lvl1pPr>
          </a:lstStyle>
          <a:p>
            <a:r>
              <a:rPr lang="fr-FR" dirty="0"/>
              <a:t>25/04/2017</a:t>
            </a:r>
          </a:p>
        </p:txBody>
      </p:sp>
      <p:sp>
        <p:nvSpPr>
          <p:cNvPr id="6" name="Footer Placeholder 5"/>
          <p:cNvSpPr>
            <a:spLocks noGrp="1"/>
          </p:cNvSpPr>
          <p:nvPr>
            <p:ph type="ftr" sz="quarter" idx="11"/>
          </p:nvPr>
        </p:nvSpPr>
        <p:spPr/>
        <p:txBody>
          <a:bodyPr/>
          <a:lstStyle>
            <a:lvl1pPr>
              <a:defRPr sz="1000"/>
            </a:lvl1pPr>
          </a:lstStyle>
          <a:p>
            <a:r>
              <a:rPr lang="fr-FR" dirty="0"/>
              <a:t>Maintien dans l’Emploi : Conseiller Accompagner Prévenir</a:t>
            </a:r>
          </a:p>
        </p:txBody>
      </p:sp>
      <p:sp>
        <p:nvSpPr>
          <p:cNvPr id="7" name="Slide Number Placeholder 6"/>
          <p:cNvSpPr>
            <a:spLocks noGrp="1"/>
          </p:cNvSpPr>
          <p:nvPr>
            <p:ph type="sldNum" sz="quarter" idx="12"/>
          </p:nvPr>
        </p:nvSpPr>
        <p:spPr/>
        <p:txBody>
          <a:bodyPr/>
          <a:lstStyle>
            <a:lvl1pPr>
              <a:defRPr sz="1000"/>
            </a:lvl1pPr>
          </a:lstStyle>
          <a:p>
            <a:fld id="{97DB5F21-38CB-41F3-9A2D-7EDC6FB9E772}" type="slidenum">
              <a:rPr lang="fr-FR" smtClean="0"/>
              <a:pPr/>
              <a:t>‹N°›</a:t>
            </a:fld>
            <a:endParaRPr lang="fr-FR" dirty="0"/>
          </a:p>
        </p:txBody>
      </p:sp>
    </p:spTree>
    <p:extLst>
      <p:ext uri="{BB962C8B-B14F-4D97-AF65-F5344CB8AC3E}">
        <p14:creationId xmlns:p14="http://schemas.microsoft.com/office/powerpoint/2010/main" val="283528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r>
              <a:rPr lang="fr-FR"/>
              <a:t>DATE</a:t>
            </a: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40194498-F8C7-4173-AD13-2ED4B12B2002}" type="slidenum">
              <a:rPr lang="fr-FR" smtClean="0"/>
              <a:pPr>
                <a:defRPr/>
              </a:pPr>
              <a:t>‹N°›</a:t>
            </a:fld>
            <a:endParaRPr lang="fr-FR"/>
          </a:p>
        </p:txBody>
      </p:sp>
    </p:spTree>
    <p:extLst>
      <p:ext uri="{BB962C8B-B14F-4D97-AF65-F5344CB8AC3E}">
        <p14:creationId xmlns:p14="http://schemas.microsoft.com/office/powerpoint/2010/main" val="297577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88861"/>
            <a:ext cx="10515600" cy="1149350"/>
          </a:xfrm>
          <a:prstGeom prst="rect">
            <a:avLst/>
          </a:prstGeom>
        </p:spPr>
        <p:txBody>
          <a:bodyPr/>
          <a:lstStyle>
            <a:lvl1pPr>
              <a:defRPr>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Text Placeholder 2"/>
          <p:cNvSpPr>
            <a:spLocks noGrp="1"/>
          </p:cNvSpPr>
          <p:nvPr>
            <p:ph type="body" idx="1"/>
          </p:nvPr>
        </p:nvSpPr>
        <p:spPr>
          <a:xfrm>
            <a:off x="839788" y="2455608"/>
            <a:ext cx="5157787" cy="823912"/>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Content Placeholder 3"/>
          <p:cNvSpPr>
            <a:spLocks noGrp="1"/>
          </p:cNvSpPr>
          <p:nvPr>
            <p:ph sz="half" idx="2"/>
          </p:nvPr>
        </p:nvSpPr>
        <p:spPr>
          <a:xfrm>
            <a:off x="839788" y="3293705"/>
            <a:ext cx="5157787" cy="289595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172200" y="2464933"/>
            <a:ext cx="5183188" cy="823912"/>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Content Placeholder 5"/>
          <p:cNvSpPr>
            <a:spLocks noGrp="1"/>
          </p:cNvSpPr>
          <p:nvPr>
            <p:ph sz="quarter" idx="4"/>
          </p:nvPr>
        </p:nvSpPr>
        <p:spPr>
          <a:xfrm>
            <a:off x="6172200" y="3293705"/>
            <a:ext cx="5183188" cy="289595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lvl1pPr>
              <a:defRPr sz="1000"/>
            </a:lvl1pPr>
          </a:lstStyle>
          <a:p>
            <a:r>
              <a:rPr lang="fr-FR" dirty="0"/>
              <a:t>25/04/2017</a:t>
            </a:r>
          </a:p>
        </p:txBody>
      </p:sp>
      <p:sp>
        <p:nvSpPr>
          <p:cNvPr id="8" name="Footer Placeholder 7"/>
          <p:cNvSpPr>
            <a:spLocks noGrp="1"/>
          </p:cNvSpPr>
          <p:nvPr>
            <p:ph type="ftr" sz="quarter" idx="11"/>
          </p:nvPr>
        </p:nvSpPr>
        <p:spPr/>
        <p:txBody>
          <a:bodyPr/>
          <a:lstStyle>
            <a:lvl1pPr>
              <a:defRPr sz="1000"/>
            </a:lvl1pPr>
          </a:lstStyle>
          <a:p>
            <a:r>
              <a:rPr lang="fr-FR" dirty="0"/>
              <a:t>Maintien dans l’Emploi : Conseiller Accompagner Prévenir</a:t>
            </a:r>
          </a:p>
        </p:txBody>
      </p:sp>
      <p:sp>
        <p:nvSpPr>
          <p:cNvPr id="9" name="Slide Number Placeholder 8"/>
          <p:cNvSpPr>
            <a:spLocks noGrp="1"/>
          </p:cNvSpPr>
          <p:nvPr>
            <p:ph type="sldNum" sz="quarter" idx="12"/>
          </p:nvPr>
        </p:nvSpPr>
        <p:spPr/>
        <p:txBody>
          <a:bodyPr/>
          <a:lstStyle>
            <a:lvl1pPr>
              <a:defRPr sz="1000"/>
            </a:lvl1pPr>
          </a:lstStyle>
          <a:p>
            <a:fld id="{97DB5F21-38CB-41F3-9A2D-7EDC6FB9E772}" type="slidenum">
              <a:rPr lang="fr-FR" smtClean="0"/>
              <a:pPr/>
              <a:t>‹N°›</a:t>
            </a:fld>
            <a:endParaRPr lang="fr-FR" dirty="0"/>
          </a:p>
        </p:txBody>
      </p:sp>
    </p:spTree>
    <p:extLst>
      <p:ext uri="{BB962C8B-B14F-4D97-AF65-F5344CB8AC3E}">
        <p14:creationId xmlns:p14="http://schemas.microsoft.com/office/powerpoint/2010/main" val="1776013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838200" y="1400822"/>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Date Placeholder 2"/>
          <p:cNvSpPr>
            <a:spLocks noGrp="1"/>
          </p:cNvSpPr>
          <p:nvPr>
            <p:ph type="dt" sz="half" idx="10"/>
          </p:nvPr>
        </p:nvSpPr>
        <p:spPr/>
        <p:txBody>
          <a:bodyPr/>
          <a:lstStyle>
            <a:lvl1pPr>
              <a:defRPr sz="1000"/>
            </a:lvl1pPr>
          </a:lstStyle>
          <a:p>
            <a:r>
              <a:rPr lang="fr-FR" dirty="0"/>
              <a:t>25/04/2017</a:t>
            </a:r>
          </a:p>
        </p:txBody>
      </p:sp>
      <p:sp>
        <p:nvSpPr>
          <p:cNvPr id="4" name="Footer Placeholder 3"/>
          <p:cNvSpPr>
            <a:spLocks noGrp="1"/>
          </p:cNvSpPr>
          <p:nvPr>
            <p:ph type="ftr" sz="quarter" idx="11"/>
          </p:nvPr>
        </p:nvSpPr>
        <p:spPr/>
        <p:txBody>
          <a:bodyPr/>
          <a:lstStyle>
            <a:lvl1pPr>
              <a:defRPr sz="1000"/>
            </a:lvl1pPr>
          </a:lstStyle>
          <a:p>
            <a:r>
              <a:rPr lang="fr-FR" dirty="0"/>
              <a:t>Maintien dans l’Emploi : Conseiller Accompagner Prévenir</a:t>
            </a:r>
          </a:p>
        </p:txBody>
      </p:sp>
      <p:sp>
        <p:nvSpPr>
          <p:cNvPr id="5" name="Slide Number Placeholder 4"/>
          <p:cNvSpPr>
            <a:spLocks noGrp="1"/>
          </p:cNvSpPr>
          <p:nvPr>
            <p:ph type="sldNum" sz="quarter" idx="12"/>
          </p:nvPr>
        </p:nvSpPr>
        <p:spPr/>
        <p:txBody>
          <a:bodyPr/>
          <a:lstStyle>
            <a:lvl1pPr>
              <a:defRPr sz="1000"/>
            </a:lvl1pPr>
          </a:lstStyle>
          <a:p>
            <a:fld id="{97DB5F21-38CB-41F3-9A2D-7EDC6FB9E772}" type="slidenum">
              <a:rPr lang="fr-FR" smtClean="0"/>
              <a:pPr/>
              <a:t>‹N°›</a:t>
            </a:fld>
            <a:endParaRPr lang="fr-FR" dirty="0"/>
          </a:p>
        </p:txBody>
      </p:sp>
    </p:spTree>
    <p:extLst>
      <p:ext uri="{BB962C8B-B14F-4D97-AF65-F5344CB8AC3E}">
        <p14:creationId xmlns:p14="http://schemas.microsoft.com/office/powerpoint/2010/main" val="1912389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000"/>
            </a:lvl1pPr>
          </a:lstStyle>
          <a:p>
            <a:r>
              <a:rPr lang="fr-FR" dirty="0"/>
              <a:t>25/04/2017</a:t>
            </a:r>
          </a:p>
        </p:txBody>
      </p:sp>
      <p:sp>
        <p:nvSpPr>
          <p:cNvPr id="3" name="Footer Placeholder 2"/>
          <p:cNvSpPr>
            <a:spLocks noGrp="1"/>
          </p:cNvSpPr>
          <p:nvPr>
            <p:ph type="ftr" sz="quarter" idx="11"/>
          </p:nvPr>
        </p:nvSpPr>
        <p:spPr/>
        <p:txBody>
          <a:bodyPr/>
          <a:lstStyle>
            <a:lvl1pPr>
              <a:defRPr sz="1000"/>
            </a:lvl1pPr>
          </a:lstStyle>
          <a:p>
            <a:r>
              <a:rPr lang="fr-FR" dirty="0"/>
              <a:t>Maintien dans l’Emploi : Conseiller Accompagner Prévenir</a:t>
            </a:r>
          </a:p>
        </p:txBody>
      </p:sp>
      <p:sp>
        <p:nvSpPr>
          <p:cNvPr id="4" name="Slide Number Placeholder 3"/>
          <p:cNvSpPr>
            <a:spLocks noGrp="1"/>
          </p:cNvSpPr>
          <p:nvPr>
            <p:ph type="sldNum" sz="quarter" idx="12"/>
          </p:nvPr>
        </p:nvSpPr>
        <p:spPr/>
        <p:txBody>
          <a:bodyPr/>
          <a:lstStyle>
            <a:lvl1pPr>
              <a:defRPr sz="1000"/>
            </a:lvl1pPr>
          </a:lstStyle>
          <a:p>
            <a:fld id="{97DB5F21-38CB-41F3-9A2D-7EDC6FB9E772}" type="slidenum">
              <a:rPr lang="fr-FR" smtClean="0"/>
              <a:pPr/>
              <a:t>‹N°›</a:t>
            </a:fld>
            <a:endParaRPr lang="fr-FR" dirty="0"/>
          </a:p>
        </p:txBody>
      </p:sp>
    </p:spTree>
    <p:extLst>
      <p:ext uri="{BB962C8B-B14F-4D97-AF65-F5344CB8AC3E}">
        <p14:creationId xmlns:p14="http://schemas.microsoft.com/office/powerpoint/2010/main" val="3058918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1323328"/>
            <a:ext cx="3932237" cy="1065309"/>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Content Placeholder 2"/>
          <p:cNvSpPr>
            <a:spLocks noGrp="1"/>
          </p:cNvSpPr>
          <p:nvPr>
            <p:ph idx="1"/>
          </p:nvPr>
        </p:nvSpPr>
        <p:spPr>
          <a:xfrm>
            <a:off x="5183188" y="1323329"/>
            <a:ext cx="6172200" cy="4873625"/>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849119" y="2388636"/>
            <a:ext cx="3932237" cy="348035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Modifiez les styles du texte du masque</a:t>
            </a:r>
          </a:p>
        </p:txBody>
      </p:sp>
      <p:sp>
        <p:nvSpPr>
          <p:cNvPr id="5" name="Date Placeholder 4"/>
          <p:cNvSpPr>
            <a:spLocks noGrp="1"/>
          </p:cNvSpPr>
          <p:nvPr>
            <p:ph type="dt" sz="half" idx="10"/>
          </p:nvPr>
        </p:nvSpPr>
        <p:spPr/>
        <p:txBody>
          <a:bodyPr/>
          <a:lstStyle>
            <a:lvl1pPr>
              <a:defRPr sz="1000"/>
            </a:lvl1pPr>
          </a:lstStyle>
          <a:p>
            <a:r>
              <a:rPr lang="fr-FR" dirty="0"/>
              <a:t>25/04/2017</a:t>
            </a:r>
          </a:p>
        </p:txBody>
      </p:sp>
      <p:sp>
        <p:nvSpPr>
          <p:cNvPr id="6" name="Footer Placeholder 5"/>
          <p:cNvSpPr>
            <a:spLocks noGrp="1"/>
          </p:cNvSpPr>
          <p:nvPr>
            <p:ph type="ftr" sz="quarter" idx="11"/>
          </p:nvPr>
        </p:nvSpPr>
        <p:spPr/>
        <p:txBody>
          <a:bodyPr/>
          <a:lstStyle>
            <a:lvl1pPr>
              <a:defRPr sz="1000"/>
            </a:lvl1pPr>
          </a:lstStyle>
          <a:p>
            <a:r>
              <a:rPr lang="fr-FR" dirty="0"/>
              <a:t>Maintien dans l’Emploi : Conseiller Accompagner Prévenir</a:t>
            </a:r>
          </a:p>
        </p:txBody>
      </p:sp>
      <p:sp>
        <p:nvSpPr>
          <p:cNvPr id="7" name="Slide Number Placeholder 6"/>
          <p:cNvSpPr>
            <a:spLocks noGrp="1"/>
          </p:cNvSpPr>
          <p:nvPr>
            <p:ph type="sldNum" sz="quarter" idx="12"/>
          </p:nvPr>
        </p:nvSpPr>
        <p:spPr/>
        <p:txBody>
          <a:bodyPr/>
          <a:lstStyle>
            <a:lvl1pPr>
              <a:defRPr sz="1000"/>
            </a:lvl1pPr>
          </a:lstStyle>
          <a:p>
            <a:fld id="{97DB5F21-38CB-41F3-9A2D-7EDC6FB9E772}" type="slidenum">
              <a:rPr lang="fr-FR" smtClean="0"/>
              <a:pPr/>
              <a:t>‹N°›</a:t>
            </a:fld>
            <a:endParaRPr lang="fr-FR" dirty="0"/>
          </a:p>
        </p:txBody>
      </p:sp>
    </p:spTree>
    <p:extLst>
      <p:ext uri="{BB962C8B-B14F-4D97-AF65-F5344CB8AC3E}">
        <p14:creationId xmlns:p14="http://schemas.microsoft.com/office/powerpoint/2010/main" val="2405167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1390260"/>
            <a:ext cx="3932237" cy="998377"/>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Picture Placeholder 2"/>
          <p:cNvSpPr>
            <a:spLocks noGrp="1" noChangeAspect="1"/>
          </p:cNvSpPr>
          <p:nvPr>
            <p:ph type="pic" idx="1"/>
          </p:nvPr>
        </p:nvSpPr>
        <p:spPr>
          <a:xfrm>
            <a:off x="5183188" y="1390260"/>
            <a:ext cx="6172200" cy="4470790"/>
          </a:xfrm>
          <a:prstGeom prst="rect">
            <a:avLst/>
          </a:prstGeo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839788" y="2388636"/>
            <a:ext cx="3932237" cy="348035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Modifiez les styles du texte du masque</a:t>
            </a:r>
          </a:p>
        </p:txBody>
      </p:sp>
      <p:sp>
        <p:nvSpPr>
          <p:cNvPr id="5" name="Date Placeholder 4"/>
          <p:cNvSpPr>
            <a:spLocks noGrp="1"/>
          </p:cNvSpPr>
          <p:nvPr>
            <p:ph type="dt" sz="half" idx="10"/>
          </p:nvPr>
        </p:nvSpPr>
        <p:spPr/>
        <p:txBody>
          <a:bodyPr/>
          <a:lstStyle>
            <a:lvl1pPr>
              <a:defRPr sz="1000"/>
            </a:lvl1pPr>
          </a:lstStyle>
          <a:p>
            <a:r>
              <a:rPr lang="fr-FR" dirty="0"/>
              <a:t>25/04/2017</a:t>
            </a:r>
          </a:p>
        </p:txBody>
      </p:sp>
      <p:sp>
        <p:nvSpPr>
          <p:cNvPr id="6" name="Footer Placeholder 5"/>
          <p:cNvSpPr>
            <a:spLocks noGrp="1"/>
          </p:cNvSpPr>
          <p:nvPr>
            <p:ph type="ftr" sz="quarter" idx="11"/>
          </p:nvPr>
        </p:nvSpPr>
        <p:spPr/>
        <p:txBody>
          <a:bodyPr/>
          <a:lstStyle>
            <a:lvl1pPr>
              <a:defRPr sz="1000"/>
            </a:lvl1pPr>
          </a:lstStyle>
          <a:p>
            <a:r>
              <a:rPr lang="fr-FR" dirty="0"/>
              <a:t>Maintien dans l’Emploi : Conseiller Accompagner Prévenir</a:t>
            </a:r>
          </a:p>
        </p:txBody>
      </p:sp>
      <p:sp>
        <p:nvSpPr>
          <p:cNvPr id="7" name="Slide Number Placeholder 6"/>
          <p:cNvSpPr>
            <a:spLocks noGrp="1"/>
          </p:cNvSpPr>
          <p:nvPr>
            <p:ph type="sldNum" sz="quarter" idx="12"/>
          </p:nvPr>
        </p:nvSpPr>
        <p:spPr/>
        <p:txBody>
          <a:bodyPr/>
          <a:lstStyle>
            <a:lvl1pPr>
              <a:defRPr sz="1000"/>
            </a:lvl1pPr>
          </a:lstStyle>
          <a:p>
            <a:fld id="{97DB5F21-38CB-41F3-9A2D-7EDC6FB9E772}" type="slidenum">
              <a:rPr lang="fr-FR" smtClean="0"/>
              <a:pPr/>
              <a:t>‹N°›</a:t>
            </a:fld>
            <a:endParaRPr lang="fr-FR" dirty="0"/>
          </a:p>
        </p:txBody>
      </p:sp>
    </p:spTree>
    <p:extLst>
      <p:ext uri="{BB962C8B-B14F-4D97-AF65-F5344CB8AC3E}">
        <p14:creationId xmlns:p14="http://schemas.microsoft.com/office/powerpoint/2010/main" val="1038346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pPr>
              <a:defRPr/>
            </a:pPr>
            <a:r>
              <a:rPr lang="fr-FR"/>
              <a:t>DATE</a:t>
            </a: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B1378912-FB84-472E-AB3C-A74E28B0C168}" type="slidenum">
              <a:rPr lang="fr-FR" smtClean="0"/>
              <a:pPr>
                <a:defRPr/>
              </a:pPr>
              <a:t>‹N°›</a:t>
            </a:fld>
            <a:endParaRPr lang="fr-FR"/>
          </a:p>
        </p:txBody>
      </p:sp>
    </p:spTree>
    <p:extLst>
      <p:ext uri="{BB962C8B-B14F-4D97-AF65-F5344CB8AC3E}">
        <p14:creationId xmlns:p14="http://schemas.microsoft.com/office/powerpoint/2010/main" val="2671227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r>
              <a:rPr lang="fr-FR"/>
              <a:t>DATE</a:t>
            </a: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299CE2C8-29A3-4A87-82C6-E7BE1EDB9CD0}" type="slidenum">
              <a:rPr lang="fr-FR" smtClean="0"/>
              <a:pPr>
                <a:defRPr/>
              </a:pPr>
              <a:t>‹N°›</a:t>
            </a:fld>
            <a:endParaRPr lang="fr-FR"/>
          </a:p>
        </p:txBody>
      </p:sp>
    </p:spTree>
    <p:extLst>
      <p:ext uri="{BB962C8B-B14F-4D97-AF65-F5344CB8AC3E}">
        <p14:creationId xmlns:p14="http://schemas.microsoft.com/office/powerpoint/2010/main" val="112297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3552" y="365127"/>
            <a:ext cx="9291836"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r>
              <a:rPr lang="fr-FR"/>
              <a:t>DATE</a:t>
            </a: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8F6F275E-FD40-4B4C-BCD0-ABD0ADF389A1}" type="slidenum">
              <a:rPr lang="fr-FR" smtClean="0"/>
              <a:pPr>
                <a:defRPr/>
              </a:pPr>
              <a:t>‹N°›</a:t>
            </a:fld>
            <a:endParaRPr lang="fr-FR"/>
          </a:p>
        </p:txBody>
      </p:sp>
    </p:spTree>
    <p:extLst>
      <p:ext uri="{BB962C8B-B14F-4D97-AF65-F5344CB8AC3E}">
        <p14:creationId xmlns:p14="http://schemas.microsoft.com/office/powerpoint/2010/main" val="2446173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r>
              <a:rPr lang="fr-FR"/>
              <a:t>DATE</a:t>
            </a: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7F461178-07BA-45FA-A4F7-D1D996E9DF9C}" type="slidenum">
              <a:rPr lang="fr-FR" smtClean="0"/>
              <a:pPr>
                <a:defRPr/>
              </a:pPr>
              <a:t>‹N°›</a:t>
            </a:fld>
            <a:endParaRPr lang="fr-FR"/>
          </a:p>
        </p:txBody>
      </p:sp>
    </p:spTree>
    <p:extLst>
      <p:ext uri="{BB962C8B-B14F-4D97-AF65-F5344CB8AC3E}">
        <p14:creationId xmlns:p14="http://schemas.microsoft.com/office/powerpoint/2010/main" val="1373866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fr-FR"/>
              <a:t>DATE</a:t>
            </a: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pPr>
              <a:defRPr/>
            </a:pPr>
            <a:fld id="{CB1D294D-8E91-4529-A408-ADB5D2EFD6B6}" type="slidenum">
              <a:rPr lang="fr-FR" smtClean="0"/>
              <a:pPr>
                <a:defRPr/>
              </a:pPr>
              <a:t>‹N°›</a:t>
            </a:fld>
            <a:endParaRPr lang="fr-FR"/>
          </a:p>
        </p:txBody>
      </p:sp>
    </p:spTree>
    <p:extLst>
      <p:ext uri="{BB962C8B-B14F-4D97-AF65-F5344CB8AC3E}">
        <p14:creationId xmlns:p14="http://schemas.microsoft.com/office/powerpoint/2010/main" val="117296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pPr>
              <a:defRPr/>
            </a:pPr>
            <a:r>
              <a:rPr lang="fr-FR"/>
              <a:t>DATE</a:t>
            </a: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C4B9F465-3568-44BE-AD7A-4559B068470A}" type="slidenum">
              <a:rPr lang="fr-FR" smtClean="0"/>
              <a:pPr>
                <a:defRPr/>
              </a:pPr>
              <a:t>‹N°›</a:t>
            </a:fld>
            <a:endParaRPr lang="fr-FR"/>
          </a:p>
        </p:txBody>
      </p:sp>
    </p:spTree>
    <p:extLst>
      <p:ext uri="{BB962C8B-B14F-4D97-AF65-F5344CB8AC3E}">
        <p14:creationId xmlns:p14="http://schemas.microsoft.com/office/powerpoint/2010/main" val="418078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bg bwMode="auto">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pPr>
              <a:defRPr/>
            </a:pPr>
            <a:r>
              <a:rPr lang="fr-FR"/>
              <a:t>DATE</a:t>
            </a: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C69DF666-E68E-4D77-A3BE-399C5CB4D33D}" type="slidenum">
              <a:rPr lang="fr-FR" smtClean="0"/>
              <a:pPr>
                <a:defRPr/>
              </a:pPr>
              <a:t>‹N°›</a:t>
            </a:fld>
            <a:endParaRPr lang="fr-FR"/>
          </a:p>
        </p:txBody>
      </p:sp>
    </p:spTree>
    <p:extLst>
      <p:ext uri="{BB962C8B-B14F-4D97-AF65-F5344CB8AC3E}">
        <p14:creationId xmlns:p14="http://schemas.microsoft.com/office/powerpoint/2010/main" val="186959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2.png"/><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7">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91544" y="365127"/>
            <a:ext cx="9362256"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fr-FR"/>
              <a:t>DATE</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1378912-FB84-472E-AB3C-A74E28B0C168}" type="slidenum">
              <a:rPr lang="fr-FR" smtClean="0"/>
              <a:pPr>
                <a:defRPr/>
              </a:pPr>
              <a:t>‹N°›</a:t>
            </a:fld>
            <a:endParaRPr lang="fr-FR"/>
          </a:p>
        </p:txBody>
      </p:sp>
    </p:spTree>
    <p:extLst>
      <p:ext uri="{BB962C8B-B14F-4D97-AF65-F5344CB8AC3E}">
        <p14:creationId xmlns:p14="http://schemas.microsoft.com/office/powerpoint/2010/main" val="49973687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652" r:id="rId14"/>
    <p:sldLayoutId id="2147483656" r:id="rId1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50000"/>
                  </a:schemeClr>
                </a:solidFill>
                <a:latin typeface="Arial" panose="020B0604020202020204" pitchFamily="34" charset="0"/>
                <a:cs typeface="Arial" panose="020B0604020202020204" pitchFamily="34" charset="0"/>
              </a:defRPr>
            </a:lvl1pPr>
          </a:lstStyle>
          <a:p>
            <a:r>
              <a:rPr lang="fr-FR" dirty="0"/>
              <a:t>25/04/2017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50000"/>
                  </a:schemeClr>
                </a:solidFill>
                <a:latin typeface="Arial" panose="020B0604020202020204" pitchFamily="34" charset="0"/>
                <a:cs typeface="Arial" panose="020B0604020202020204" pitchFamily="34" charset="0"/>
              </a:defRPr>
            </a:lvl1pPr>
          </a:lstStyle>
          <a:p>
            <a:r>
              <a:rPr lang="fr-FR" dirty="0"/>
              <a:t>Maintien dans l’Emploi : Conseiller Accompagner Prévenir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bg1">
                    <a:lumMod val="50000"/>
                  </a:schemeClr>
                </a:solidFill>
                <a:latin typeface="Arial" panose="020B0604020202020204" pitchFamily="34" charset="0"/>
                <a:cs typeface="Arial" panose="020B0604020202020204" pitchFamily="34" charset="0"/>
              </a:defRPr>
            </a:lvl1pPr>
          </a:lstStyle>
          <a:p>
            <a:fld id="{97DB5F21-38CB-41F3-9A2D-7EDC6FB9E772}" type="slidenum">
              <a:rPr lang="fr-FR" smtClean="0"/>
              <a:pPr/>
              <a:t>‹N°›</a:t>
            </a:fld>
            <a:endParaRPr lang="fr-FR" dirty="0"/>
          </a:p>
        </p:txBody>
      </p:sp>
      <p:pic>
        <p:nvPicPr>
          <p:cNvPr id="2" name="Imag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51289" y="-515711"/>
            <a:ext cx="7897586" cy="7897586"/>
          </a:xfrm>
          <a:prstGeom prst="rect">
            <a:avLst/>
          </a:prstGeom>
        </p:spPr>
      </p:pic>
    </p:spTree>
    <p:extLst>
      <p:ext uri="{BB962C8B-B14F-4D97-AF65-F5344CB8AC3E}">
        <p14:creationId xmlns:p14="http://schemas.microsoft.com/office/powerpoint/2010/main" val="165588146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fiphfp.fr/actualites-et-evenements/actualites/seeph-2022-un-jeu-digital-handicap-psychique-cognitif-et-mental-mieux-se-reperer" TargetMode="External"/><Relationship Id="rId4" Type="http://schemas.openxmlformats.org/officeDocument/2006/relationships/hyperlink" Target="https://www.handipactes-grandouest.fr/ressources/boite-a-outils/#jeu"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jPaiTKIRtTM" TargetMode="External"/><Relationship Id="rId6" Type="http://schemas.openxmlformats.org/officeDocument/2006/relationships/image" Target="../media/image11.jpeg"/><Relationship Id="rId5" Type="http://schemas.openxmlformats.org/officeDocument/2006/relationships/hyperlink" Target="https://www.youtube.com/watch?v=jPaiTKIRtTM"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retraites.fr/outils/RUSST/chapitre9.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defenseurdesdroits.fr/fr/guides/guide-amenagement-raisonnable"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4y4IeOIPCEA"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4.xml"/><Relationship Id="rId7" Type="http://schemas.openxmlformats.org/officeDocument/2006/relationships/hyperlink" Target="https://www.youtube.com/watch?v=Dqtn31GbnkM" TargetMode="External"/><Relationship Id="rId2" Type="http://schemas.openxmlformats.org/officeDocument/2006/relationships/video" Target="https://www.youtube.com/embed/Dqtn31GbnkM?feature=oembed" TargetMode="External"/><Relationship Id="rId1" Type="http://schemas.openxmlformats.org/officeDocument/2006/relationships/video" Target="https://www.youtube.com/embed/LOTuQUzZ78Q?feature=oembed" TargetMode="External"/><Relationship Id="rId6" Type="http://schemas.openxmlformats.org/officeDocument/2006/relationships/hyperlink" Target="https://www.youtube.com/watch?v=LOTuQUzZ78Q" TargetMode="External"/><Relationship Id="rId5" Type="http://schemas.openxmlformats.org/officeDocument/2006/relationships/image" Target="../media/image4.jpeg"/><Relationship Id="rId4" Type="http://schemas.openxmlformats.org/officeDocument/2006/relationships/notesSlide" Target="../notesSlides/notesSlide23.xml"/><Relationship Id="rId9"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cdg33.fr/" TargetMode="Externa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r>
              <a:rPr lang="fr-FR" dirty="0"/>
              <a:t>Novembre 2020</a:t>
            </a:r>
          </a:p>
        </p:txBody>
      </p:sp>
      <p:sp>
        <p:nvSpPr>
          <p:cNvPr id="3" name="Espace réservé du numéro de diapositive 2"/>
          <p:cNvSpPr>
            <a:spLocks noGrp="1"/>
          </p:cNvSpPr>
          <p:nvPr>
            <p:ph type="sldNum" sz="quarter" idx="12"/>
          </p:nvPr>
        </p:nvSpPr>
        <p:spPr/>
        <p:txBody>
          <a:bodyPr/>
          <a:lstStyle/>
          <a:p>
            <a:pPr>
              <a:defRPr/>
            </a:pPr>
            <a:fld id="{150AB832-2388-43DA-B50D-0D44087A1438}" type="slidenum">
              <a:rPr lang="fr-FR" smtClean="0"/>
              <a:pPr>
                <a:defRPr/>
              </a:pPr>
              <a:t>1</a:t>
            </a:fld>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0456" y="1988840"/>
            <a:ext cx="1576920" cy="16883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5" name="Espace réservé du contenu 4">
            <a:extLst>
              <a:ext uri="{FF2B5EF4-FFF2-40B4-BE49-F238E27FC236}">
                <a16:creationId xmlns:a16="http://schemas.microsoft.com/office/drawing/2014/main" id="{53AAC790-F950-48B0-A89D-4E81C8547E62}"/>
              </a:ext>
            </a:extLst>
          </p:cNvPr>
          <p:cNvSpPr>
            <a:spLocks noGrp="1"/>
          </p:cNvSpPr>
          <p:nvPr>
            <p:ph idx="1"/>
          </p:nvPr>
        </p:nvSpPr>
        <p:spPr/>
        <p:txBody>
          <a:bodyPr/>
          <a:lstStyle/>
          <a:p>
            <a:pPr marL="0" indent="0" algn="ctr">
              <a:buNone/>
            </a:pPr>
            <a:endParaRPr lang="fr-FR" dirty="0"/>
          </a:p>
          <a:p>
            <a:pPr marL="0" indent="0" algn="ctr">
              <a:buNone/>
            </a:pPr>
            <a:endParaRPr lang="fr-FR" dirty="0"/>
          </a:p>
          <a:p>
            <a:pPr marL="0" indent="0" algn="ctr">
              <a:buNone/>
            </a:pPr>
            <a:endParaRPr lang="fr-FR" dirty="0"/>
          </a:p>
          <a:p>
            <a:pPr marL="0" indent="0" algn="ctr">
              <a:buNone/>
            </a:pPr>
            <a:r>
              <a:rPr lang="fr-FR" sz="4000" dirty="0"/>
              <a:t>A la découverte des handicaps invisibles :</a:t>
            </a:r>
          </a:p>
          <a:p>
            <a:pPr marL="0" indent="0" algn="ctr">
              <a:buNone/>
            </a:pPr>
            <a:r>
              <a:rPr lang="fr-FR" sz="2800" b="0" i="0" dirty="0">
                <a:solidFill>
                  <a:srgbClr val="333333"/>
                </a:solidFill>
                <a:effectLst/>
                <a:latin typeface="-apple-system"/>
                <a:hlinkClick r:id="rId4"/>
              </a:rPr>
              <a:t>https://www.handipactes-grandouest.fr/ressources/boite-a-outils/#jeu</a:t>
            </a:r>
            <a:endParaRPr lang="fr-FR" sz="2800" b="0" i="0" dirty="0">
              <a:solidFill>
                <a:srgbClr val="333333"/>
              </a:solidFill>
              <a:effectLst/>
              <a:latin typeface="-apple-system"/>
            </a:endParaRPr>
          </a:p>
          <a:p>
            <a:pPr marL="0" indent="0" algn="ctr">
              <a:buNone/>
            </a:pPr>
            <a:r>
              <a:rPr lang="fr-FR" sz="2800" b="0" i="0">
                <a:solidFill>
                  <a:srgbClr val="333333"/>
                </a:solidFill>
                <a:effectLst/>
                <a:latin typeface="-apple-system"/>
                <a:hlinkClick r:id="rId5"/>
              </a:rPr>
              <a:t>https://www.fiphfp.fr/actualites-et-evenements/actualites/seeph-2022-un-jeu-digital-handicap-psychique-cognitif-et-mental-mieux-se-reperer</a:t>
            </a:r>
            <a:endParaRPr lang="fr-FR">
              <a:solidFill>
                <a:srgbClr val="333333"/>
              </a:solidFill>
              <a:latin typeface="-apple-system"/>
            </a:endParaRPr>
          </a:p>
          <a:p>
            <a:pPr marL="0" indent="0" algn="ctr">
              <a:buNone/>
            </a:pPr>
            <a:endParaRPr lang="fr-FR" sz="2800" b="0" i="0" dirty="0">
              <a:solidFill>
                <a:srgbClr val="333333"/>
              </a:solidFill>
              <a:effectLst/>
              <a:latin typeface="-apple-system"/>
            </a:endParaRPr>
          </a:p>
          <a:p>
            <a:pPr marL="0" indent="0" algn="ctr">
              <a:buNone/>
            </a:pPr>
            <a:endParaRPr lang="fr-FR" sz="4000" dirty="0"/>
          </a:p>
        </p:txBody>
      </p:sp>
    </p:spTree>
    <p:extLst>
      <p:ext uri="{BB962C8B-B14F-4D97-AF65-F5344CB8AC3E}">
        <p14:creationId xmlns:p14="http://schemas.microsoft.com/office/powerpoint/2010/main" val="1139246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nvPr>
        </p:nvGraphicFramePr>
        <p:xfrm>
          <a:off x="5775140" y="1638243"/>
          <a:ext cx="6145490" cy="1747986"/>
        </p:xfrm>
        <a:graphic>
          <a:graphicData uri="http://schemas.openxmlformats.org/drawingml/2006/table">
            <a:tbl>
              <a:tblPr/>
              <a:tblGrid>
                <a:gridCol w="6145490">
                  <a:extLst>
                    <a:ext uri="{9D8B030D-6E8A-4147-A177-3AD203B41FA5}">
                      <a16:colId xmlns:a16="http://schemas.microsoft.com/office/drawing/2014/main" val="20000"/>
                    </a:ext>
                  </a:extLst>
                </a:gridCol>
              </a:tblGrid>
              <a:tr h="150722">
                <a:tc>
                  <a:txBody>
                    <a:bodyPr/>
                    <a:lstStyle/>
                    <a:p>
                      <a:pPr algn="ctr"/>
                      <a:r>
                        <a:rPr lang="fr-FR" sz="2000" b="1" kern="1200" dirty="0">
                          <a:solidFill>
                            <a:schemeClr val="bg1"/>
                          </a:solidFill>
                          <a:latin typeface="+mj-lt"/>
                          <a:ea typeface="+mn-ea"/>
                          <a:cs typeface="Arial" panose="020B0604020202020204" pitchFamily="34" charset="0"/>
                        </a:rPr>
                        <a:t>Le saviez-vous ?</a:t>
                      </a:r>
                    </a:p>
                  </a:txBody>
                  <a:tcPr marL="238125" marR="238125" marT="0" marB="95250">
                    <a:lnL>
                      <a:noFill/>
                    </a:lnL>
                    <a:lnR>
                      <a:noFill/>
                    </a:lnR>
                    <a:lnT>
                      <a:noFill/>
                    </a:lnT>
                    <a:lnB>
                      <a:noFill/>
                    </a:lnB>
                    <a:solidFill>
                      <a:srgbClr val="3D8ECF"/>
                    </a:solidFill>
                  </a:tcPr>
                </a:tc>
                <a:extLst>
                  <a:ext uri="{0D108BD9-81ED-4DB2-BD59-A6C34878D82A}">
                    <a16:rowId xmlns:a16="http://schemas.microsoft.com/office/drawing/2014/main" val="10000"/>
                  </a:ext>
                </a:extLst>
              </a:tr>
              <a:tr h="1347936">
                <a:tc>
                  <a:txBody>
                    <a:bodyPr/>
                    <a:lstStyle/>
                    <a:p>
                      <a:pPr algn="l">
                        <a:spcAft>
                          <a:spcPts val="600"/>
                        </a:spcAft>
                      </a:pPr>
                      <a:r>
                        <a:rPr lang="fr-FR" sz="2000" kern="1200" dirty="0">
                          <a:solidFill>
                            <a:schemeClr val="tx1"/>
                          </a:solidFill>
                          <a:latin typeface="+mj-lt"/>
                          <a:ea typeface="+mn-ea"/>
                          <a:cs typeface="Arial" panose="020B0604020202020204" pitchFamily="34" charset="0"/>
                        </a:rPr>
                        <a:t>Attention à la représentation du fauteuil roulant pour caractériser les places de parking réservées ! De très nombreux handicaps ne se voient pas. </a:t>
                      </a:r>
                    </a:p>
                  </a:txBody>
                  <a:tcPr marL="238125" marR="238125" marT="0" marB="95250">
                    <a:lnL>
                      <a:noFill/>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pic>
        <p:nvPicPr>
          <p:cNvPr id="1026" name="Picture 2" descr="80% des handicaps sont invisi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290" y="2075470"/>
            <a:ext cx="5238750" cy="2990850"/>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3"/>
          <p:cNvSpPr>
            <a:spLocks noGrp="1"/>
          </p:cNvSpPr>
          <p:nvPr>
            <p:ph type="title"/>
          </p:nvPr>
        </p:nvSpPr>
        <p:spPr>
          <a:xfrm>
            <a:off x="1847528" y="312680"/>
            <a:ext cx="9321800" cy="1325563"/>
          </a:xfrm>
        </p:spPr>
        <p:txBody>
          <a:bodyPr>
            <a:noAutofit/>
          </a:bodyPr>
          <a:lstStyle/>
          <a:p>
            <a:r>
              <a:rPr lang="fr-FR" sz="3600" b="1" cap="all" dirty="0">
                <a:solidFill>
                  <a:srgbClr val="289DBD"/>
                </a:solidFill>
              </a:rPr>
              <a:t>Les différents types de handicap</a:t>
            </a:r>
            <a:endParaRPr lang="fr-FR" sz="3600" dirty="0"/>
          </a:p>
        </p:txBody>
      </p:sp>
      <p:sp>
        <p:nvSpPr>
          <p:cNvPr id="5" name="Espace réservé du contenu 12"/>
          <p:cNvSpPr txBox="1">
            <a:spLocks/>
          </p:cNvSpPr>
          <p:nvPr/>
        </p:nvSpPr>
        <p:spPr>
          <a:xfrm>
            <a:off x="5908724" y="3386229"/>
            <a:ext cx="6011906" cy="3693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hlinkClick r:id="rId5"/>
              </a:rPr>
              <a:t>https://www.youtube.com/watch?v=jPaiTKIRtTM</a:t>
            </a:r>
            <a:r>
              <a:rPr lang="fr-FR" sz="2000" dirty="0"/>
              <a:t>   </a:t>
            </a:r>
          </a:p>
        </p:txBody>
      </p:sp>
      <p:pic>
        <p:nvPicPr>
          <p:cNvPr id="7" name="jPaiTKIRtTM"/>
          <p:cNvPicPr>
            <a:picLocks noRot="1" noChangeAspect="1"/>
          </p:cNvPicPr>
          <p:nvPr>
            <a:videoFile r:link="rId1"/>
          </p:nvPr>
        </p:nvPicPr>
        <p:blipFill>
          <a:blip r:embed="rId6"/>
          <a:stretch>
            <a:fillRect/>
          </a:stretch>
        </p:blipFill>
        <p:spPr>
          <a:xfrm>
            <a:off x="6200775" y="3848340"/>
            <a:ext cx="4572000" cy="2571750"/>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3315" y="46787"/>
            <a:ext cx="1576920" cy="1688358"/>
          </a:xfrm>
          <a:prstGeom prst="rect">
            <a:avLst/>
          </a:prstGeom>
        </p:spPr>
      </p:pic>
    </p:spTree>
    <p:extLst>
      <p:ext uri="{BB962C8B-B14F-4D97-AF65-F5344CB8AC3E}">
        <p14:creationId xmlns:p14="http://schemas.microsoft.com/office/powerpoint/2010/main" val="175036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9374" y="329581"/>
            <a:ext cx="9912626" cy="889620"/>
          </a:xfrm>
        </p:spPr>
        <p:txBody>
          <a:bodyPr>
            <a:normAutofit/>
          </a:bodyPr>
          <a:lstStyle/>
          <a:p>
            <a:br>
              <a:rPr lang="fr-FR" sz="1800" b="1" i="0" u="none" strike="noStrike" baseline="0" dirty="0">
                <a:latin typeface="Arial-BoldMT"/>
              </a:rPr>
            </a:br>
            <a:endParaRPr lang="fr-FR" sz="3600" b="1" cap="all" dirty="0">
              <a:solidFill>
                <a:srgbClr val="289DBD"/>
              </a:solidFill>
            </a:endParaRPr>
          </a:p>
        </p:txBody>
      </p:sp>
      <p:sp>
        <p:nvSpPr>
          <p:cNvPr id="4" name="Espace réservé du contenu 3"/>
          <p:cNvSpPr>
            <a:spLocks noGrp="1"/>
          </p:cNvSpPr>
          <p:nvPr>
            <p:ph sz="half" idx="2"/>
          </p:nvPr>
        </p:nvSpPr>
        <p:spPr>
          <a:xfrm>
            <a:off x="1052424" y="1501717"/>
            <a:ext cx="10192828" cy="4937403"/>
          </a:xfrm>
        </p:spPr>
        <p:txBody>
          <a:bodyPr>
            <a:noAutofit/>
          </a:bodyPr>
          <a:lstStyle/>
          <a:p>
            <a:pPr marL="0" indent="0" algn="ctr">
              <a:buNone/>
            </a:pPr>
            <a:endParaRPr lang="fr-FR" b="1" i="0" u="none" strike="noStrike" baseline="0" dirty="0">
              <a:latin typeface="Arial-BoldMT"/>
            </a:endParaRPr>
          </a:p>
          <a:p>
            <a:pPr marL="0" indent="0" algn="ctr">
              <a:buNone/>
            </a:pPr>
            <a:endParaRPr lang="fr-FR" b="1" dirty="0">
              <a:latin typeface="Arial-BoldMT"/>
            </a:endParaRPr>
          </a:p>
          <a:p>
            <a:pPr marL="0" indent="0" algn="ctr">
              <a:buNone/>
            </a:pPr>
            <a:r>
              <a:rPr lang="fr-FR" b="1" i="0" u="none" strike="noStrike" baseline="0" dirty="0">
                <a:latin typeface="Arial-BoldMT"/>
              </a:rPr>
              <a:t>SONDAGE  : Qu’est-ce-qui dans le travail participe à la construction ou à l'altération de la santé d'un agent?</a:t>
            </a:r>
            <a:endParaRPr lang="fr-FR" dirty="0">
              <a:effectLst/>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6792" y="44624"/>
            <a:ext cx="1576920" cy="1688358"/>
          </a:xfrm>
          <a:prstGeom prst="rect">
            <a:avLst/>
          </a:prstGeom>
        </p:spPr>
      </p:pic>
    </p:spTree>
    <p:extLst>
      <p:ext uri="{BB962C8B-B14F-4D97-AF65-F5344CB8AC3E}">
        <p14:creationId xmlns:p14="http://schemas.microsoft.com/office/powerpoint/2010/main" val="56316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9374" y="329581"/>
            <a:ext cx="9912626" cy="889620"/>
          </a:xfrm>
        </p:spPr>
        <p:txBody>
          <a:bodyPr>
            <a:normAutofit/>
          </a:bodyPr>
          <a:lstStyle/>
          <a:p>
            <a:br>
              <a:rPr lang="fr-FR" sz="1800" b="1" i="0" u="none" strike="noStrike" baseline="0" dirty="0">
                <a:latin typeface="Arial-BoldMT"/>
              </a:rPr>
            </a:br>
            <a:endParaRPr lang="fr-FR" sz="3600" b="1" cap="all" dirty="0">
              <a:solidFill>
                <a:srgbClr val="289DBD"/>
              </a:solidFill>
            </a:endParaRPr>
          </a:p>
        </p:txBody>
      </p:sp>
      <p:pic>
        <p:nvPicPr>
          <p:cNvPr id="6" name="Espace réservé du contenu 5">
            <a:extLst>
              <a:ext uri="{FF2B5EF4-FFF2-40B4-BE49-F238E27FC236}">
                <a16:creationId xmlns:a16="http://schemas.microsoft.com/office/drawing/2014/main" id="{D68D89A3-6655-C244-7D05-8BD05EE6A59C}"/>
              </a:ext>
            </a:extLst>
          </p:cNvPr>
          <p:cNvPicPr>
            <a:picLocks noGrp="1" noChangeAspect="1"/>
          </p:cNvPicPr>
          <p:nvPr>
            <p:ph sz="half" idx="2"/>
          </p:nvPr>
        </p:nvPicPr>
        <p:blipFill>
          <a:blip r:embed="rId3"/>
          <a:stretch>
            <a:fillRect/>
          </a:stretch>
        </p:blipFill>
        <p:spPr>
          <a:xfrm>
            <a:off x="1949059" y="1220127"/>
            <a:ext cx="8349445" cy="4964257"/>
          </a:xfr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6792" y="44624"/>
            <a:ext cx="1576920" cy="1688358"/>
          </a:xfrm>
          <a:prstGeom prst="rect">
            <a:avLst/>
          </a:prstGeom>
        </p:spPr>
      </p:pic>
    </p:spTree>
    <p:extLst>
      <p:ext uri="{BB962C8B-B14F-4D97-AF65-F5344CB8AC3E}">
        <p14:creationId xmlns:p14="http://schemas.microsoft.com/office/powerpoint/2010/main" val="385086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9374" y="329581"/>
            <a:ext cx="9912626" cy="889620"/>
          </a:xfrm>
        </p:spPr>
        <p:txBody>
          <a:bodyPr>
            <a:normAutofit/>
          </a:bodyPr>
          <a:lstStyle/>
          <a:p>
            <a:br>
              <a:rPr lang="fr-FR" sz="1800" b="1" i="0" u="none" strike="noStrike" baseline="0" dirty="0">
                <a:latin typeface="Arial-BoldMT"/>
              </a:rPr>
            </a:br>
            <a:endParaRPr lang="fr-FR" sz="3600" b="1" cap="all" dirty="0">
              <a:solidFill>
                <a:srgbClr val="289DBD"/>
              </a:solidFill>
            </a:endParaRPr>
          </a:p>
        </p:txBody>
      </p:sp>
      <p:sp>
        <p:nvSpPr>
          <p:cNvPr id="4" name="Espace réservé du contenu 3"/>
          <p:cNvSpPr>
            <a:spLocks noGrp="1"/>
          </p:cNvSpPr>
          <p:nvPr>
            <p:ph sz="half" idx="2"/>
          </p:nvPr>
        </p:nvSpPr>
        <p:spPr>
          <a:xfrm>
            <a:off x="1052424" y="1501717"/>
            <a:ext cx="10192828" cy="4937403"/>
          </a:xfrm>
        </p:spPr>
        <p:txBody>
          <a:bodyPr>
            <a:noAutofit/>
          </a:bodyPr>
          <a:lstStyle/>
          <a:p>
            <a:pPr algn="l"/>
            <a:r>
              <a:rPr lang="fr-FR" sz="1400" b="0" i="0" u="none" strike="noStrike" baseline="0" dirty="0">
                <a:solidFill>
                  <a:srgbClr val="231F20"/>
                </a:solidFill>
                <a:latin typeface="ArialMT"/>
              </a:rPr>
              <a:t>Les sources sont nombreuses mais on peut citer entre autres :</a:t>
            </a:r>
          </a:p>
          <a:p>
            <a:pPr algn="l"/>
            <a:endParaRPr lang="fr-FR" sz="1400" dirty="0">
              <a:solidFill>
                <a:srgbClr val="231F20"/>
              </a:solidFill>
              <a:latin typeface="ArialMT"/>
            </a:endParaRPr>
          </a:p>
          <a:p>
            <a:pPr lvl="1"/>
            <a:endParaRPr lang="fr-FR" sz="2000" b="0" i="0" u="none" strike="noStrike" baseline="0" dirty="0">
              <a:solidFill>
                <a:srgbClr val="231F20"/>
              </a:solidFill>
              <a:latin typeface="ArialMT"/>
            </a:endParaRPr>
          </a:p>
          <a:p>
            <a:pPr lvl="1"/>
            <a:r>
              <a:rPr lang="fr-FR" sz="2000" b="0" i="0" u="none" strike="noStrike" baseline="0" dirty="0">
                <a:solidFill>
                  <a:srgbClr val="231F20"/>
                </a:solidFill>
                <a:latin typeface="ArialMT"/>
              </a:rPr>
              <a:t>le parcours professionnel et l’enchaînement de situations de travail ;</a:t>
            </a:r>
          </a:p>
          <a:p>
            <a:pPr lvl="1"/>
            <a:r>
              <a:rPr lang="fr-FR" sz="2000" b="0" i="0" u="none" strike="noStrike" baseline="0" dirty="0">
                <a:solidFill>
                  <a:srgbClr val="231F20"/>
                </a:solidFill>
                <a:latin typeface="ArialMT"/>
              </a:rPr>
              <a:t>l’acquisition ou non de compétences ;</a:t>
            </a:r>
          </a:p>
          <a:p>
            <a:pPr lvl="1"/>
            <a:r>
              <a:rPr lang="fr-FR" sz="2000" b="0" i="0" u="none" strike="noStrike" baseline="0" dirty="0">
                <a:solidFill>
                  <a:srgbClr val="231F20"/>
                </a:solidFill>
                <a:latin typeface="ArialMT"/>
              </a:rPr>
              <a:t>les contraintes de travail : efforts physiques répétés, port de charges lourdes, postures pénibles, exposition au bruit, à la chaleur, aux produits, etc. ;</a:t>
            </a:r>
          </a:p>
          <a:p>
            <a:pPr lvl="1"/>
            <a:r>
              <a:rPr lang="fr-FR" sz="2000" b="0" i="0" u="none" strike="noStrike" baseline="0" dirty="0">
                <a:solidFill>
                  <a:srgbClr val="231F20"/>
                </a:solidFill>
                <a:latin typeface="ArialMT"/>
              </a:rPr>
              <a:t>l’organisation du travail;</a:t>
            </a:r>
          </a:p>
          <a:p>
            <a:pPr lvl="1"/>
            <a:r>
              <a:rPr lang="fr-FR" sz="2000" b="0" i="0" u="none" strike="noStrike" baseline="0" dirty="0">
                <a:solidFill>
                  <a:srgbClr val="231F20"/>
                </a:solidFill>
                <a:latin typeface="ArialMT"/>
              </a:rPr>
              <a:t>la charge mentale</a:t>
            </a:r>
            <a:r>
              <a:rPr lang="fr-FR" sz="2000" dirty="0">
                <a:solidFill>
                  <a:srgbClr val="231F20"/>
                </a:solidFill>
                <a:latin typeface="ArialMT"/>
              </a:rPr>
              <a:t>;</a:t>
            </a:r>
            <a:endParaRPr lang="fr-FR" sz="2000" b="0" i="0" u="none" strike="noStrike" baseline="0" dirty="0">
              <a:solidFill>
                <a:srgbClr val="231F20"/>
              </a:solidFill>
              <a:latin typeface="ArialMT"/>
            </a:endParaRPr>
          </a:p>
          <a:p>
            <a:pPr lvl="1"/>
            <a:r>
              <a:rPr lang="fr-FR" sz="2000" b="0" i="0" u="none" strike="noStrike" baseline="0" dirty="0">
                <a:solidFill>
                  <a:srgbClr val="231F20"/>
                </a:solidFill>
                <a:latin typeface="ArialMT"/>
              </a:rPr>
              <a:t>la reconnaissance au travail</a:t>
            </a:r>
            <a:r>
              <a:rPr lang="fr-FR" sz="2000" dirty="0">
                <a:solidFill>
                  <a:srgbClr val="231F20"/>
                </a:solidFill>
                <a:latin typeface="ArialMT"/>
              </a:rPr>
              <a:t>…</a:t>
            </a:r>
          </a:p>
          <a:p>
            <a:pPr lvl="1"/>
            <a:endParaRPr lang="fr-FR" sz="2000" dirty="0">
              <a:solidFill>
                <a:srgbClr val="231F20"/>
              </a:solidFill>
              <a:latin typeface="ArialMT"/>
            </a:endParaRPr>
          </a:p>
          <a:p>
            <a:pPr lvl="1"/>
            <a:r>
              <a:rPr lang="fr-FR" sz="2000" dirty="0">
                <a:solidFill>
                  <a:srgbClr val="231F20"/>
                </a:solidFill>
                <a:latin typeface="ArialMT"/>
              </a:rPr>
              <a:t>les spécificités des populations au travail (sexe, âge, parcours, état de santé…), leur place dans le collectif</a:t>
            </a:r>
          </a:p>
          <a:p>
            <a:pPr algn="l"/>
            <a:endParaRPr lang="fr-FR" sz="1100" dirty="0">
              <a:effectLst/>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6792" y="44624"/>
            <a:ext cx="1576920" cy="1688358"/>
          </a:xfrm>
          <a:prstGeom prst="rect">
            <a:avLst/>
          </a:prstGeom>
        </p:spPr>
      </p:pic>
    </p:spTree>
    <p:extLst>
      <p:ext uri="{BB962C8B-B14F-4D97-AF65-F5344CB8AC3E}">
        <p14:creationId xmlns:p14="http://schemas.microsoft.com/office/powerpoint/2010/main" val="3754704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Présentation du RUSST: fiche métiers </a:t>
            </a:r>
            <a:br>
              <a:rPr lang="fr-FR" sz="3600" dirty="0"/>
            </a:br>
            <a:r>
              <a:rPr lang="fr-FR" sz="3600" dirty="0"/>
              <a:t>intégrant la SST</a:t>
            </a:r>
          </a:p>
        </p:txBody>
      </p:sp>
      <p:sp>
        <p:nvSpPr>
          <p:cNvPr id="4" name="Espace réservé de la date 3"/>
          <p:cNvSpPr>
            <a:spLocks noGrp="1"/>
          </p:cNvSpPr>
          <p:nvPr>
            <p:ph type="dt" sz="half" idx="10"/>
          </p:nvPr>
        </p:nvSpPr>
        <p:spPr/>
        <p:txBody>
          <a:bodyPr/>
          <a:lstStyle/>
          <a:p>
            <a:pPr>
              <a:defRPr/>
            </a:pPr>
            <a:r>
              <a:rPr lang="fr-FR"/>
              <a:t>DATE</a:t>
            </a:r>
          </a:p>
        </p:txBody>
      </p:sp>
      <p:sp>
        <p:nvSpPr>
          <p:cNvPr id="5" name="Espace réservé du numéro de diapositive 4"/>
          <p:cNvSpPr>
            <a:spLocks noGrp="1"/>
          </p:cNvSpPr>
          <p:nvPr>
            <p:ph type="sldNum" sz="quarter" idx="12"/>
          </p:nvPr>
        </p:nvSpPr>
        <p:spPr/>
        <p:txBody>
          <a:bodyPr/>
          <a:lstStyle/>
          <a:p>
            <a:pPr>
              <a:defRPr/>
            </a:pPr>
            <a:fld id="{40194498-F8C7-4173-AD13-2ED4B12B2002}" type="slidenum">
              <a:rPr lang="fr-FR" smtClean="0"/>
              <a:pPr>
                <a:defRPr/>
              </a:pPr>
              <a:t>15</a:t>
            </a:fld>
            <a:endParaRPr lang="fr-FR"/>
          </a:p>
        </p:txBody>
      </p:sp>
      <p:sp>
        <p:nvSpPr>
          <p:cNvPr id="7" name="Espace réservé du contenu 6">
            <a:extLst>
              <a:ext uri="{FF2B5EF4-FFF2-40B4-BE49-F238E27FC236}">
                <a16:creationId xmlns:a16="http://schemas.microsoft.com/office/drawing/2014/main" id="{81BCEE3D-53B5-B0DE-65B6-FBEC5A247F21}"/>
              </a:ext>
            </a:extLst>
          </p:cNvPr>
          <p:cNvSpPr>
            <a:spLocks noGrp="1"/>
          </p:cNvSpPr>
          <p:nvPr>
            <p:ph idx="1"/>
          </p:nvPr>
        </p:nvSpPr>
        <p:spPr/>
        <p:txBody>
          <a:bodyPr/>
          <a:lstStyle/>
          <a:p>
            <a:r>
              <a:rPr lang="fr-FR" dirty="0">
                <a:hlinkClick r:id="rId3"/>
              </a:rPr>
              <a:t>https://www.cdc.retraites.fr/outils/RUSST/chapitre9.html</a:t>
            </a:r>
            <a:endParaRPr lang="fr-FR" dirty="0"/>
          </a:p>
          <a:p>
            <a:endParaRPr lang="fr-FR" dirty="0"/>
          </a:p>
        </p:txBody>
      </p:sp>
      <p:pic>
        <p:nvPicPr>
          <p:cNvPr id="6" name="Image 5">
            <a:extLst>
              <a:ext uri="{FF2B5EF4-FFF2-40B4-BE49-F238E27FC236}">
                <a16:creationId xmlns:a16="http://schemas.microsoft.com/office/drawing/2014/main" id="{80020D49-E01D-2D41-D39D-998411A44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8488" y="110148"/>
            <a:ext cx="1576920" cy="1688358"/>
          </a:xfrm>
          <a:prstGeom prst="rect">
            <a:avLst/>
          </a:prstGeom>
        </p:spPr>
      </p:pic>
    </p:spTree>
    <p:extLst>
      <p:ext uri="{BB962C8B-B14F-4D97-AF65-F5344CB8AC3E}">
        <p14:creationId xmlns:p14="http://schemas.microsoft.com/office/powerpoint/2010/main" val="2465353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344" y="1794640"/>
            <a:ext cx="2592288" cy="4561712"/>
          </a:xfrm>
        </p:spPr>
        <p:txBody>
          <a:bodyPr>
            <a:normAutofit/>
          </a:bodyPr>
          <a:lstStyle/>
          <a:p>
            <a:r>
              <a:rPr lang="fr-FR" sz="1800" dirty="0"/>
              <a:t>Situation de travail: grille de lecture</a:t>
            </a:r>
            <a:br>
              <a:rPr lang="fr-FR" sz="3600" dirty="0"/>
            </a:br>
            <a:br>
              <a:rPr lang="fr-FR" sz="1400" dirty="0"/>
            </a:br>
            <a:r>
              <a:rPr lang="fr-FR" sz="1400" b="0" i="0" dirty="0">
                <a:solidFill>
                  <a:srgbClr val="323232"/>
                </a:solidFill>
                <a:effectLst/>
                <a:latin typeface="Alegreya"/>
              </a:rPr>
              <a:t>Les « 5M » sont cinq composants indispensables pour réussir à faire bien son travail. </a:t>
            </a:r>
            <a:br>
              <a:rPr lang="fr-FR" sz="1400" b="0" i="0" dirty="0">
                <a:solidFill>
                  <a:srgbClr val="323232"/>
                </a:solidFill>
                <a:effectLst/>
                <a:latin typeface="Alegreya"/>
              </a:rPr>
            </a:br>
            <a:r>
              <a:rPr lang="fr-FR" sz="1400" b="0" i="0" dirty="0">
                <a:solidFill>
                  <a:srgbClr val="323232"/>
                </a:solidFill>
                <a:effectLst/>
                <a:latin typeface="Alegreya"/>
              </a:rPr>
              <a:t>« Moyens adaptés », </a:t>
            </a:r>
            <a:br>
              <a:rPr lang="fr-FR" sz="1400" b="0" i="0" dirty="0">
                <a:solidFill>
                  <a:srgbClr val="323232"/>
                </a:solidFill>
                <a:effectLst/>
                <a:latin typeface="Alegreya"/>
              </a:rPr>
            </a:br>
            <a:r>
              <a:rPr lang="fr-FR" sz="1400" b="0" i="0" dirty="0">
                <a:solidFill>
                  <a:srgbClr val="323232"/>
                </a:solidFill>
                <a:effectLst/>
                <a:latin typeface="Alegreya"/>
              </a:rPr>
              <a:t>« Main-d’œuvre » (compétence et motivation personnelle), </a:t>
            </a:r>
            <a:br>
              <a:rPr lang="fr-FR" sz="1400" b="0" i="0" dirty="0">
                <a:solidFill>
                  <a:srgbClr val="323232"/>
                </a:solidFill>
                <a:effectLst/>
                <a:latin typeface="Alegreya"/>
              </a:rPr>
            </a:br>
            <a:r>
              <a:rPr lang="fr-FR" sz="1400" b="0" i="0" dirty="0">
                <a:solidFill>
                  <a:srgbClr val="323232"/>
                </a:solidFill>
                <a:effectLst/>
                <a:latin typeface="Alegreya"/>
              </a:rPr>
              <a:t>« Milieu » (environnement de travail adapté), </a:t>
            </a:r>
            <a:br>
              <a:rPr lang="fr-FR" sz="1400" b="0" i="0" dirty="0">
                <a:solidFill>
                  <a:srgbClr val="323232"/>
                </a:solidFill>
                <a:effectLst/>
                <a:latin typeface="Alegreya"/>
              </a:rPr>
            </a:br>
            <a:r>
              <a:rPr lang="fr-FR" sz="1400" b="0" i="0" dirty="0">
                <a:solidFill>
                  <a:srgbClr val="323232"/>
                </a:solidFill>
                <a:effectLst/>
                <a:latin typeface="Alegreya"/>
              </a:rPr>
              <a:t>« Méthodes de travail pertinentes » </a:t>
            </a:r>
            <a:br>
              <a:rPr lang="fr-FR" sz="1400" b="0" i="0" dirty="0">
                <a:solidFill>
                  <a:srgbClr val="323232"/>
                </a:solidFill>
                <a:effectLst/>
                <a:latin typeface="Alegreya"/>
              </a:rPr>
            </a:br>
            <a:r>
              <a:rPr lang="fr-FR" sz="1400" b="0" i="0" dirty="0">
                <a:solidFill>
                  <a:srgbClr val="323232"/>
                </a:solidFill>
                <a:effectLst/>
                <a:latin typeface="Alegreya"/>
              </a:rPr>
              <a:t>« Matières premières » (les bonnes données et/ou les bons éléments de travail)</a:t>
            </a:r>
            <a:br>
              <a:rPr lang="fr-FR" sz="1050" dirty="0"/>
            </a:br>
            <a:endParaRPr lang="fr-FR" sz="3600" dirty="0"/>
          </a:p>
        </p:txBody>
      </p:sp>
      <p:sp>
        <p:nvSpPr>
          <p:cNvPr id="4" name="Espace réservé de la date 3"/>
          <p:cNvSpPr>
            <a:spLocks noGrp="1"/>
          </p:cNvSpPr>
          <p:nvPr>
            <p:ph type="dt" sz="half" idx="10"/>
          </p:nvPr>
        </p:nvSpPr>
        <p:spPr/>
        <p:txBody>
          <a:bodyPr/>
          <a:lstStyle/>
          <a:p>
            <a:pPr>
              <a:defRPr/>
            </a:pPr>
            <a:r>
              <a:rPr lang="fr-FR"/>
              <a:t>DATE</a:t>
            </a:r>
          </a:p>
        </p:txBody>
      </p:sp>
      <p:sp>
        <p:nvSpPr>
          <p:cNvPr id="5" name="Espace réservé du numéro de diapositive 4"/>
          <p:cNvSpPr>
            <a:spLocks noGrp="1"/>
          </p:cNvSpPr>
          <p:nvPr>
            <p:ph type="sldNum" sz="quarter" idx="12"/>
          </p:nvPr>
        </p:nvSpPr>
        <p:spPr/>
        <p:txBody>
          <a:bodyPr/>
          <a:lstStyle/>
          <a:p>
            <a:pPr>
              <a:defRPr/>
            </a:pPr>
            <a:fld id="{40194498-F8C7-4173-AD13-2ED4B12B2002}" type="slidenum">
              <a:rPr lang="fr-FR" smtClean="0"/>
              <a:pPr>
                <a:defRPr/>
              </a:pPr>
              <a:t>16</a:t>
            </a:fld>
            <a:endParaRPr lang="fr-FR"/>
          </a:p>
        </p:txBody>
      </p:sp>
      <p:pic>
        <p:nvPicPr>
          <p:cNvPr id="12" name="Espace réservé du contenu 11">
            <a:extLst>
              <a:ext uri="{FF2B5EF4-FFF2-40B4-BE49-F238E27FC236}">
                <a16:creationId xmlns:a16="http://schemas.microsoft.com/office/drawing/2014/main" id="{9310973A-8349-C15B-DAC2-3C870F516BA1}"/>
              </a:ext>
            </a:extLst>
          </p:cNvPr>
          <p:cNvPicPr>
            <a:picLocks noGrp="1" noChangeAspect="1"/>
          </p:cNvPicPr>
          <p:nvPr>
            <p:ph idx="1"/>
          </p:nvPr>
        </p:nvPicPr>
        <p:blipFill>
          <a:blip r:embed="rId3"/>
          <a:stretch>
            <a:fillRect/>
          </a:stretch>
        </p:blipFill>
        <p:spPr>
          <a:xfrm>
            <a:off x="3071664" y="183060"/>
            <a:ext cx="8282136" cy="6208770"/>
          </a:xfrm>
          <a:prstGeom prst="rect">
            <a:avLst/>
          </a:prstGeom>
        </p:spPr>
      </p:pic>
      <p:sp>
        <p:nvSpPr>
          <p:cNvPr id="14" name="Ellipse 13">
            <a:extLst>
              <a:ext uri="{FF2B5EF4-FFF2-40B4-BE49-F238E27FC236}">
                <a16:creationId xmlns:a16="http://schemas.microsoft.com/office/drawing/2014/main" id="{61AB8801-A492-03DD-A815-ED24190E80AA}"/>
              </a:ext>
            </a:extLst>
          </p:cNvPr>
          <p:cNvSpPr/>
          <p:nvPr/>
        </p:nvSpPr>
        <p:spPr>
          <a:xfrm>
            <a:off x="3143672" y="4725144"/>
            <a:ext cx="72008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D881C3C0-08A1-CB98-3A1E-62B808A50D2F}"/>
              </a:ext>
            </a:extLst>
          </p:cNvPr>
          <p:cNvSpPr/>
          <p:nvPr/>
        </p:nvSpPr>
        <p:spPr>
          <a:xfrm>
            <a:off x="9768408" y="227687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70261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FC28283-4547-309C-937E-599E71289E1F}"/>
              </a:ext>
            </a:extLst>
          </p:cNvPr>
          <p:cNvSpPr>
            <a:spLocks noGrp="1"/>
          </p:cNvSpPr>
          <p:nvPr>
            <p:ph type="dt" sz="half" idx="10"/>
          </p:nvPr>
        </p:nvSpPr>
        <p:spPr/>
        <p:txBody>
          <a:bodyPr/>
          <a:lstStyle/>
          <a:p>
            <a:pPr>
              <a:defRPr/>
            </a:pPr>
            <a:r>
              <a:rPr lang="fr-FR"/>
              <a:t>DATE</a:t>
            </a:r>
          </a:p>
        </p:txBody>
      </p:sp>
      <p:sp>
        <p:nvSpPr>
          <p:cNvPr id="5" name="Espace réservé du numéro de diapositive 4">
            <a:extLst>
              <a:ext uri="{FF2B5EF4-FFF2-40B4-BE49-F238E27FC236}">
                <a16:creationId xmlns:a16="http://schemas.microsoft.com/office/drawing/2014/main" id="{588F422D-406A-76CA-9FAC-7917141DBB99}"/>
              </a:ext>
            </a:extLst>
          </p:cNvPr>
          <p:cNvSpPr>
            <a:spLocks noGrp="1"/>
          </p:cNvSpPr>
          <p:nvPr>
            <p:ph type="sldNum" sz="quarter" idx="12"/>
          </p:nvPr>
        </p:nvSpPr>
        <p:spPr/>
        <p:txBody>
          <a:bodyPr/>
          <a:lstStyle/>
          <a:p>
            <a:pPr>
              <a:defRPr/>
            </a:pPr>
            <a:fld id="{40194498-F8C7-4173-AD13-2ED4B12B2002}" type="slidenum">
              <a:rPr lang="fr-FR" smtClean="0"/>
              <a:pPr>
                <a:defRPr/>
              </a:pPr>
              <a:t>17</a:t>
            </a:fld>
            <a:endParaRPr lang="fr-FR"/>
          </a:p>
        </p:txBody>
      </p:sp>
      <p:pic>
        <p:nvPicPr>
          <p:cNvPr id="1026" name="Picture 2" descr="Crèche municipale">
            <a:extLst>
              <a:ext uri="{FF2B5EF4-FFF2-40B4-BE49-F238E27FC236}">
                <a16:creationId xmlns:a16="http://schemas.microsoft.com/office/drawing/2014/main" id="{601C26BC-CEAF-99FC-5FC3-7FCA89F0B47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32496" y="260648"/>
            <a:ext cx="8874473" cy="5916315"/>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5314A1F0-B836-8F7A-A5F9-F2B5C50F40B3}"/>
              </a:ext>
            </a:extLst>
          </p:cNvPr>
          <p:cNvSpPr/>
          <p:nvPr/>
        </p:nvSpPr>
        <p:spPr>
          <a:xfrm>
            <a:off x="7917738" y="1412776"/>
            <a:ext cx="482517"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E1B6BCFB-975E-4FE2-A19F-89238277642F}"/>
              </a:ext>
            </a:extLst>
          </p:cNvPr>
          <p:cNvSpPr/>
          <p:nvPr/>
        </p:nvSpPr>
        <p:spPr>
          <a:xfrm>
            <a:off x="3503712" y="1988840"/>
            <a:ext cx="770549"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0420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FC28283-4547-309C-937E-599E71289E1F}"/>
              </a:ext>
            </a:extLst>
          </p:cNvPr>
          <p:cNvSpPr>
            <a:spLocks noGrp="1"/>
          </p:cNvSpPr>
          <p:nvPr>
            <p:ph type="dt" sz="half" idx="10"/>
          </p:nvPr>
        </p:nvSpPr>
        <p:spPr/>
        <p:txBody>
          <a:bodyPr/>
          <a:lstStyle/>
          <a:p>
            <a:pPr>
              <a:defRPr/>
            </a:pPr>
            <a:r>
              <a:rPr lang="fr-FR"/>
              <a:t>DATE</a:t>
            </a:r>
          </a:p>
        </p:txBody>
      </p:sp>
      <p:sp>
        <p:nvSpPr>
          <p:cNvPr id="5" name="Espace réservé du numéro de diapositive 4">
            <a:extLst>
              <a:ext uri="{FF2B5EF4-FFF2-40B4-BE49-F238E27FC236}">
                <a16:creationId xmlns:a16="http://schemas.microsoft.com/office/drawing/2014/main" id="{588F422D-406A-76CA-9FAC-7917141DBB99}"/>
              </a:ext>
            </a:extLst>
          </p:cNvPr>
          <p:cNvSpPr>
            <a:spLocks noGrp="1"/>
          </p:cNvSpPr>
          <p:nvPr>
            <p:ph type="sldNum" sz="quarter" idx="12"/>
          </p:nvPr>
        </p:nvSpPr>
        <p:spPr/>
        <p:txBody>
          <a:bodyPr/>
          <a:lstStyle/>
          <a:p>
            <a:pPr>
              <a:defRPr/>
            </a:pPr>
            <a:fld id="{40194498-F8C7-4173-AD13-2ED4B12B2002}" type="slidenum">
              <a:rPr lang="fr-FR" smtClean="0"/>
              <a:pPr>
                <a:defRPr/>
              </a:pPr>
              <a:t>18</a:t>
            </a:fld>
            <a:endParaRPr lang="fr-FR"/>
          </a:p>
        </p:txBody>
      </p:sp>
      <p:pic>
        <p:nvPicPr>
          <p:cNvPr id="2050" name="Picture 2">
            <a:extLst>
              <a:ext uri="{FF2B5EF4-FFF2-40B4-BE49-F238E27FC236}">
                <a16:creationId xmlns:a16="http://schemas.microsoft.com/office/drawing/2014/main" id="{4D83FCFE-5A70-32E7-019C-35874E47DF2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6098" y="620688"/>
            <a:ext cx="9423357" cy="5556275"/>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60F5D459-745B-0BCF-7DB5-993221EE96BF}"/>
              </a:ext>
            </a:extLst>
          </p:cNvPr>
          <p:cNvSpPr/>
          <p:nvPr/>
        </p:nvSpPr>
        <p:spPr>
          <a:xfrm>
            <a:off x="9763929" y="1556792"/>
            <a:ext cx="770549"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C29A0E07-15E2-F4DB-5A8C-93FBDF5F9FAB}"/>
              </a:ext>
            </a:extLst>
          </p:cNvPr>
          <p:cNvSpPr/>
          <p:nvPr/>
        </p:nvSpPr>
        <p:spPr>
          <a:xfrm>
            <a:off x="3647728" y="3472912"/>
            <a:ext cx="770549"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34580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FC28283-4547-309C-937E-599E71289E1F}"/>
              </a:ext>
            </a:extLst>
          </p:cNvPr>
          <p:cNvSpPr>
            <a:spLocks noGrp="1"/>
          </p:cNvSpPr>
          <p:nvPr>
            <p:ph type="dt" sz="half" idx="10"/>
          </p:nvPr>
        </p:nvSpPr>
        <p:spPr/>
        <p:txBody>
          <a:bodyPr/>
          <a:lstStyle/>
          <a:p>
            <a:pPr>
              <a:defRPr/>
            </a:pPr>
            <a:r>
              <a:rPr lang="fr-FR"/>
              <a:t>DATE</a:t>
            </a:r>
          </a:p>
        </p:txBody>
      </p:sp>
      <p:sp>
        <p:nvSpPr>
          <p:cNvPr id="5" name="Espace réservé du numéro de diapositive 4">
            <a:extLst>
              <a:ext uri="{FF2B5EF4-FFF2-40B4-BE49-F238E27FC236}">
                <a16:creationId xmlns:a16="http://schemas.microsoft.com/office/drawing/2014/main" id="{588F422D-406A-76CA-9FAC-7917141DBB99}"/>
              </a:ext>
            </a:extLst>
          </p:cNvPr>
          <p:cNvSpPr>
            <a:spLocks noGrp="1"/>
          </p:cNvSpPr>
          <p:nvPr>
            <p:ph type="sldNum" sz="quarter" idx="12"/>
          </p:nvPr>
        </p:nvSpPr>
        <p:spPr/>
        <p:txBody>
          <a:bodyPr/>
          <a:lstStyle/>
          <a:p>
            <a:pPr>
              <a:defRPr/>
            </a:pPr>
            <a:fld id="{40194498-F8C7-4173-AD13-2ED4B12B2002}" type="slidenum">
              <a:rPr lang="fr-FR" smtClean="0"/>
              <a:pPr>
                <a:defRPr/>
              </a:pPr>
              <a:t>19</a:t>
            </a:fld>
            <a:endParaRPr lang="fr-FR"/>
          </a:p>
        </p:txBody>
      </p:sp>
      <p:pic>
        <p:nvPicPr>
          <p:cNvPr id="3" name="Espace réservé du contenu 2">
            <a:extLst>
              <a:ext uri="{FF2B5EF4-FFF2-40B4-BE49-F238E27FC236}">
                <a16:creationId xmlns:a16="http://schemas.microsoft.com/office/drawing/2014/main" id="{6B2F30DA-F943-5D51-9D8A-02984A18F8DE}"/>
              </a:ext>
            </a:extLst>
          </p:cNvPr>
          <p:cNvPicPr>
            <a:picLocks noGrp="1" noChangeAspect="1"/>
          </p:cNvPicPr>
          <p:nvPr>
            <p:ph idx="1"/>
          </p:nvPr>
        </p:nvPicPr>
        <p:blipFill>
          <a:blip r:embed="rId3"/>
          <a:stretch>
            <a:fillRect/>
          </a:stretch>
        </p:blipFill>
        <p:spPr>
          <a:xfrm>
            <a:off x="1775520" y="190667"/>
            <a:ext cx="9865096" cy="6165685"/>
          </a:xfrm>
          <a:prstGeom prst="rect">
            <a:avLst/>
          </a:prstGeom>
        </p:spPr>
      </p:pic>
      <p:sp>
        <p:nvSpPr>
          <p:cNvPr id="6" name="Ellipse 5">
            <a:extLst>
              <a:ext uri="{FF2B5EF4-FFF2-40B4-BE49-F238E27FC236}">
                <a16:creationId xmlns:a16="http://schemas.microsoft.com/office/drawing/2014/main" id="{13983839-AA1F-5F50-621D-FEC5F4D8DBD9}"/>
              </a:ext>
            </a:extLst>
          </p:cNvPr>
          <p:cNvSpPr/>
          <p:nvPr/>
        </p:nvSpPr>
        <p:spPr>
          <a:xfrm>
            <a:off x="8117313" y="339201"/>
            <a:ext cx="986573" cy="1055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61FD891F-D468-239E-53EE-93EBD9452D31}"/>
              </a:ext>
            </a:extLst>
          </p:cNvPr>
          <p:cNvSpPr/>
          <p:nvPr/>
        </p:nvSpPr>
        <p:spPr>
          <a:xfrm>
            <a:off x="5082105" y="555225"/>
            <a:ext cx="986574" cy="839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689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08282" y="2085254"/>
            <a:ext cx="9144000" cy="2387600"/>
          </a:xfrm>
        </p:spPr>
        <p:txBody>
          <a:bodyPr vert="horz" lIns="91440" tIns="45720" rIns="91440" bIns="45720" rtlCol="0" anchor="ctr">
            <a:normAutofit/>
          </a:bodyPr>
          <a:lstStyle/>
          <a:p>
            <a:r>
              <a:rPr lang="fr-FR" sz="4800" b="1" cap="all" dirty="0">
                <a:solidFill>
                  <a:srgbClr val="289DBD"/>
                </a:solidFill>
              </a:rPr>
              <a:t>Handicap et Travail</a:t>
            </a:r>
            <a:br>
              <a:rPr lang="fr-FR" sz="4800" b="1" cap="all" dirty="0">
                <a:solidFill>
                  <a:srgbClr val="289DBD"/>
                </a:solidFill>
              </a:rPr>
            </a:br>
            <a:endParaRPr lang="fr-FR" sz="4800" b="1" cap="all" dirty="0">
              <a:solidFill>
                <a:srgbClr val="289DBD"/>
              </a:solidFill>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Tree>
    <p:extLst>
      <p:ext uri="{BB962C8B-B14F-4D97-AF65-F5344CB8AC3E}">
        <p14:creationId xmlns:p14="http://schemas.microsoft.com/office/powerpoint/2010/main" val="152814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FC28283-4547-309C-937E-599E71289E1F}"/>
              </a:ext>
            </a:extLst>
          </p:cNvPr>
          <p:cNvSpPr>
            <a:spLocks noGrp="1"/>
          </p:cNvSpPr>
          <p:nvPr>
            <p:ph type="dt" sz="half" idx="10"/>
          </p:nvPr>
        </p:nvSpPr>
        <p:spPr/>
        <p:txBody>
          <a:bodyPr/>
          <a:lstStyle/>
          <a:p>
            <a:pPr>
              <a:defRPr/>
            </a:pPr>
            <a:r>
              <a:rPr lang="fr-FR"/>
              <a:t>DATE</a:t>
            </a:r>
          </a:p>
        </p:txBody>
      </p:sp>
      <p:sp>
        <p:nvSpPr>
          <p:cNvPr id="5" name="Espace réservé du numéro de diapositive 4">
            <a:extLst>
              <a:ext uri="{FF2B5EF4-FFF2-40B4-BE49-F238E27FC236}">
                <a16:creationId xmlns:a16="http://schemas.microsoft.com/office/drawing/2014/main" id="{588F422D-406A-76CA-9FAC-7917141DBB99}"/>
              </a:ext>
            </a:extLst>
          </p:cNvPr>
          <p:cNvSpPr>
            <a:spLocks noGrp="1"/>
          </p:cNvSpPr>
          <p:nvPr>
            <p:ph type="sldNum" sz="quarter" idx="12"/>
          </p:nvPr>
        </p:nvSpPr>
        <p:spPr/>
        <p:txBody>
          <a:bodyPr/>
          <a:lstStyle/>
          <a:p>
            <a:pPr>
              <a:defRPr/>
            </a:pPr>
            <a:fld id="{40194498-F8C7-4173-AD13-2ED4B12B2002}" type="slidenum">
              <a:rPr lang="fr-FR" smtClean="0"/>
              <a:pPr>
                <a:defRPr/>
              </a:pPr>
              <a:t>20</a:t>
            </a:fld>
            <a:endParaRPr lang="fr-FR"/>
          </a:p>
        </p:txBody>
      </p:sp>
      <p:pic>
        <p:nvPicPr>
          <p:cNvPr id="5122" name="Picture 2">
            <a:extLst>
              <a:ext uri="{FF2B5EF4-FFF2-40B4-BE49-F238E27FC236}">
                <a16:creationId xmlns:a16="http://schemas.microsoft.com/office/drawing/2014/main" id="{76D2162A-A711-5415-E9D4-B7821FDABE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1107" y="243787"/>
            <a:ext cx="9442693" cy="6295128"/>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498AE895-ED2A-4B8A-A30D-891D20622254}"/>
              </a:ext>
            </a:extLst>
          </p:cNvPr>
          <p:cNvSpPr/>
          <p:nvPr/>
        </p:nvSpPr>
        <p:spPr>
          <a:xfrm>
            <a:off x="5879976" y="2204864"/>
            <a:ext cx="1152128" cy="18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B11EE3BA-1E09-C202-5CA2-B178384C1417}"/>
              </a:ext>
            </a:extLst>
          </p:cNvPr>
          <p:cNvSpPr/>
          <p:nvPr/>
        </p:nvSpPr>
        <p:spPr>
          <a:xfrm>
            <a:off x="9388006" y="1052736"/>
            <a:ext cx="2108594" cy="20162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77653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9CF5A7-E892-A4C4-EA23-7B86AB43B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11" t="12459" r="8316" b="6105"/>
          <a:stretch>
            <a:fillRect/>
          </a:stretch>
        </p:blipFill>
        <p:spPr bwMode="auto">
          <a:xfrm>
            <a:off x="2135560" y="910294"/>
            <a:ext cx="8904777" cy="58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Tree>
    <p:extLst>
      <p:ext uri="{BB962C8B-B14F-4D97-AF65-F5344CB8AC3E}">
        <p14:creationId xmlns:p14="http://schemas.microsoft.com/office/powerpoint/2010/main" val="395478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5" name="Espace réservé du contenu 4">
            <a:extLst>
              <a:ext uri="{FF2B5EF4-FFF2-40B4-BE49-F238E27FC236}">
                <a16:creationId xmlns:a16="http://schemas.microsoft.com/office/drawing/2014/main" id="{53AAC790-F950-48B0-A89D-4E81C8547E62}"/>
              </a:ext>
            </a:extLst>
          </p:cNvPr>
          <p:cNvSpPr>
            <a:spLocks noGrp="1"/>
          </p:cNvSpPr>
          <p:nvPr>
            <p:ph idx="1"/>
          </p:nvPr>
        </p:nvSpPr>
        <p:spPr/>
        <p:txBody>
          <a:bodyPr>
            <a:normAutofit/>
          </a:bodyPr>
          <a:lstStyle/>
          <a:p>
            <a:pPr marL="0" indent="0" algn="ctr">
              <a:buNone/>
            </a:pPr>
            <a:r>
              <a:rPr lang="fr-FR" b="1" dirty="0"/>
              <a:t>Sondage: </a:t>
            </a:r>
          </a:p>
          <a:p>
            <a:pPr marL="0" indent="0" algn="ctr">
              <a:buNone/>
            </a:pPr>
            <a:r>
              <a:rPr lang="fr-FR" dirty="0"/>
              <a:t>quels sont les signaux d’alerte pour Identifier les personnes en difficultés dans le travail</a:t>
            </a:r>
          </a:p>
        </p:txBody>
      </p:sp>
    </p:spTree>
    <p:extLst>
      <p:ext uri="{BB962C8B-B14F-4D97-AF65-F5344CB8AC3E}">
        <p14:creationId xmlns:p14="http://schemas.microsoft.com/office/powerpoint/2010/main" val="4276978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A3C443F-8184-7201-836C-46ACF7FCAE0A}"/>
              </a:ext>
            </a:extLst>
          </p:cNvPr>
          <p:cNvPicPr>
            <a:picLocks noGrp="1" noChangeAspect="1"/>
          </p:cNvPicPr>
          <p:nvPr>
            <p:ph idx="1"/>
          </p:nvPr>
        </p:nvPicPr>
        <p:blipFill>
          <a:blip r:embed="rId2"/>
          <a:stretch>
            <a:fillRect/>
          </a:stretch>
        </p:blipFill>
        <p:spPr>
          <a:xfrm>
            <a:off x="1703512" y="1153197"/>
            <a:ext cx="8784976" cy="5264405"/>
          </a:xfr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Tree>
    <p:extLst>
      <p:ext uri="{BB962C8B-B14F-4D97-AF65-F5344CB8AC3E}">
        <p14:creationId xmlns:p14="http://schemas.microsoft.com/office/powerpoint/2010/main" val="4206791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5" name="Espace réservé du contenu 4">
            <a:extLst>
              <a:ext uri="{FF2B5EF4-FFF2-40B4-BE49-F238E27FC236}">
                <a16:creationId xmlns:a16="http://schemas.microsoft.com/office/drawing/2014/main" id="{53AAC790-F950-48B0-A89D-4E81C8547E62}"/>
              </a:ext>
            </a:extLst>
          </p:cNvPr>
          <p:cNvSpPr>
            <a:spLocks noGrp="1"/>
          </p:cNvSpPr>
          <p:nvPr>
            <p:ph idx="1"/>
          </p:nvPr>
        </p:nvSpPr>
        <p:spPr/>
        <p:txBody>
          <a:bodyPr>
            <a:normAutofit/>
          </a:bodyPr>
          <a:lstStyle/>
          <a:p>
            <a:pPr marL="0" indent="0" algn="ctr">
              <a:buNone/>
            </a:pPr>
            <a:r>
              <a:rPr lang="fr-FR" dirty="0"/>
              <a:t>Indicateurs ou signe d’alerte :</a:t>
            </a:r>
          </a:p>
          <a:p>
            <a:pPr marL="0" indent="0" algn="ctr">
              <a:buNone/>
            </a:pPr>
            <a:endParaRPr lang="fr-FR" dirty="0"/>
          </a:p>
          <a:p>
            <a:pPr marL="0" indent="0" algn="ctr">
              <a:buNone/>
            </a:pPr>
            <a:r>
              <a:rPr lang="fr-FR" dirty="0"/>
              <a:t>Les congés maladie à répétition</a:t>
            </a:r>
          </a:p>
          <a:p>
            <a:pPr marL="0" indent="0" algn="ctr">
              <a:buNone/>
            </a:pPr>
            <a:endParaRPr lang="fr-FR" dirty="0"/>
          </a:p>
          <a:p>
            <a:pPr marL="0" indent="0" algn="ctr">
              <a:buNone/>
            </a:pPr>
            <a:r>
              <a:rPr lang="fr-FR" dirty="0"/>
              <a:t>Les alertes du collectif de travail (souffrance du collectif car pers en souffrance dans l’équipe)/ alerter n’est pas dénoncer)</a:t>
            </a:r>
          </a:p>
          <a:p>
            <a:pPr marL="0" indent="0" algn="ctr">
              <a:buNone/>
            </a:pPr>
            <a:endParaRPr lang="fr-FR" dirty="0"/>
          </a:p>
          <a:p>
            <a:pPr marL="0" indent="0" algn="ctr">
              <a:buNone/>
            </a:pPr>
            <a:r>
              <a:rPr lang="fr-FR" dirty="0"/>
              <a:t>Les alertes du médecins du travail</a:t>
            </a:r>
          </a:p>
          <a:p>
            <a:pPr marL="0" indent="0" algn="ctr">
              <a:buNone/>
            </a:pPr>
            <a:endParaRPr lang="fr-FR" dirty="0"/>
          </a:p>
        </p:txBody>
      </p:sp>
    </p:spTree>
    <p:extLst>
      <p:ext uri="{BB962C8B-B14F-4D97-AF65-F5344CB8AC3E}">
        <p14:creationId xmlns:p14="http://schemas.microsoft.com/office/powerpoint/2010/main" val="3691310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RUSST- situation de handicap au travail</a:t>
            </a:r>
          </a:p>
        </p:txBody>
      </p:sp>
      <p:pic>
        <p:nvPicPr>
          <p:cNvPr id="6" name="Espace réservé du contenu 5"/>
          <p:cNvPicPr>
            <a:picLocks noGrp="1" noChangeAspect="1"/>
          </p:cNvPicPr>
          <p:nvPr>
            <p:ph idx="1"/>
          </p:nvPr>
        </p:nvPicPr>
        <p:blipFill>
          <a:blip r:embed="rId3"/>
          <a:stretch>
            <a:fillRect/>
          </a:stretch>
        </p:blipFill>
        <p:spPr>
          <a:xfrm>
            <a:off x="1927552" y="1772816"/>
            <a:ext cx="8344911" cy="4461242"/>
          </a:xfrm>
          <a:prstGeom prst="rect">
            <a:avLst/>
          </a:prstGeom>
        </p:spPr>
      </p:pic>
      <p:sp>
        <p:nvSpPr>
          <p:cNvPr id="4" name="Espace réservé de la date 3"/>
          <p:cNvSpPr>
            <a:spLocks noGrp="1"/>
          </p:cNvSpPr>
          <p:nvPr>
            <p:ph type="dt" sz="half" idx="10"/>
          </p:nvPr>
        </p:nvSpPr>
        <p:spPr/>
        <p:txBody>
          <a:bodyPr/>
          <a:lstStyle/>
          <a:p>
            <a:pPr>
              <a:defRPr/>
            </a:pPr>
            <a:r>
              <a:rPr lang="fr-FR"/>
              <a:t>DATE</a:t>
            </a:r>
          </a:p>
        </p:txBody>
      </p:sp>
      <p:sp>
        <p:nvSpPr>
          <p:cNvPr id="5" name="Espace réservé du numéro de diapositive 4"/>
          <p:cNvSpPr>
            <a:spLocks noGrp="1"/>
          </p:cNvSpPr>
          <p:nvPr>
            <p:ph type="sldNum" sz="quarter" idx="12"/>
          </p:nvPr>
        </p:nvSpPr>
        <p:spPr/>
        <p:txBody>
          <a:bodyPr/>
          <a:lstStyle/>
          <a:p>
            <a:pPr>
              <a:defRPr/>
            </a:pPr>
            <a:fld id="{40194498-F8C7-4173-AD13-2ED4B12B2002}" type="slidenum">
              <a:rPr lang="fr-FR" smtClean="0"/>
              <a:pPr>
                <a:defRPr/>
              </a:pPr>
              <a:t>25</a:t>
            </a:fld>
            <a:endParaRPr lang="fr-FR"/>
          </a:p>
        </p:txBody>
      </p:sp>
      <p:pic>
        <p:nvPicPr>
          <p:cNvPr id="7" name="Image 6">
            <a:extLst>
              <a:ext uri="{FF2B5EF4-FFF2-40B4-BE49-F238E27FC236}">
                <a16:creationId xmlns:a16="http://schemas.microsoft.com/office/drawing/2014/main" id="{0A38E5EA-499F-EF92-5BD1-2357DFCF5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8488" y="110148"/>
            <a:ext cx="1576920" cy="1688358"/>
          </a:xfrm>
          <a:prstGeom prst="rect">
            <a:avLst/>
          </a:prstGeom>
        </p:spPr>
      </p:pic>
    </p:spTree>
    <p:extLst>
      <p:ext uri="{BB962C8B-B14F-4D97-AF65-F5344CB8AC3E}">
        <p14:creationId xmlns:p14="http://schemas.microsoft.com/office/powerpoint/2010/main" val="1197268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56639" y="291546"/>
            <a:ext cx="9935361" cy="1325563"/>
          </a:xfrm>
        </p:spPr>
        <p:txBody>
          <a:bodyPr vert="horz" lIns="91440" tIns="45720" rIns="91440" bIns="45720" rtlCol="0" anchor="ctr">
            <a:normAutofit/>
          </a:bodyPr>
          <a:lstStyle/>
          <a:p>
            <a:pPr algn="ctr"/>
            <a:r>
              <a:rPr lang="fr-FR" sz="3200" b="1" cap="all" dirty="0">
                <a:solidFill>
                  <a:srgbClr val="289DBD"/>
                </a:solidFill>
              </a:rPr>
              <a:t>La notion de compensation d’une </a:t>
            </a:r>
            <a:br>
              <a:rPr lang="fr-FR" sz="3200" b="1" cap="all" dirty="0">
                <a:solidFill>
                  <a:srgbClr val="289DBD"/>
                </a:solidFill>
              </a:rPr>
            </a:br>
            <a:r>
              <a:rPr lang="fr-FR" sz="3200" b="1" cap="all" dirty="0">
                <a:solidFill>
                  <a:srgbClr val="289DBD"/>
                </a:solidFill>
              </a:rPr>
              <a:t>situation de handicap</a:t>
            </a:r>
          </a:p>
        </p:txBody>
      </p:sp>
      <p:sp>
        <p:nvSpPr>
          <p:cNvPr id="3" name="Espace réservé du contenu 2"/>
          <p:cNvSpPr>
            <a:spLocks noGrp="1"/>
          </p:cNvSpPr>
          <p:nvPr>
            <p:ph sz="half" idx="1"/>
          </p:nvPr>
        </p:nvSpPr>
        <p:spPr>
          <a:xfrm>
            <a:off x="5320146" y="2161309"/>
            <a:ext cx="6380018" cy="4488873"/>
          </a:xfrm>
        </p:spPr>
        <p:txBody>
          <a:bodyPr>
            <a:normAutofit/>
          </a:bodyPr>
          <a:lstStyle/>
          <a:p>
            <a:pPr marL="0" indent="0">
              <a:buNone/>
            </a:pPr>
            <a:r>
              <a:rPr lang="fr-FR" b="1" i="1" dirty="0">
                <a:solidFill>
                  <a:srgbClr val="289DBD"/>
                </a:solidFill>
              </a:rPr>
              <a:t>« La personne en situation de handicap a le droit à la compensation des conséquences de son handicap, quelles que soient l’origine et la nature de sa déficience, son âge ou son mode de vie.</a:t>
            </a:r>
            <a:endParaRPr lang="fr-FR" dirty="0"/>
          </a:p>
        </p:txBody>
      </p:sp>
      <p:graphicFrame>
        <p:nvGraphicFramePr>
          <p:cNvPr id="5" name="Diagramme 4"/>
          <p:cNvGraphicFramePr/>
          <p:nvPr/>
        </p:nvGraphicFramePr>
        <p:xfrm>
          <a:off x="-103910" y="2625051"/>
          <a:ext cx="5860474" cy="2501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8488" y="110148"/>
            <a:ext cx="1576920" cy="1688358"/>
          </a:xfrm>
          <a:prstGeom prst="rect">
            <a:avLst/>
          </a:prstGeom>
        </p:spPr>
      </p:pic>
    </p:spTree>
    <p:extLst>
      <p:ext uri="{BB962C8B-B14F-4D97-AF65-F5344CB8AC3E}">
        <p14:creationId xmlns:p14="http://schemas.microsoft.com/office/powerpoint/2010/main" val="182705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7454" y="323562"/>
            <a:ext cx="8053002" cy="1325563"/>
          </a:xfrm>
        </p:spPr>
        <p:txBody>
          <a:bodyPr vert="horz" lIns="91440" tIns="45720" rIns="91440" bIns="45720" rtlCol="0" anchor="ctr">
            <a:normAutofit/>
          </a:bodyPr>
          <a:lstStyle/>
          <a:p>
            <a:r>
              <a:rPr lang="fr-FR" sz="4000" b="1" cap="all" dirty="0">
                <a:solidFill>
                  <a:srgbClr val="289DBD"/>
                </a:solidFill>
              </a:rPr>
              <a:t>Les 4 types de compensation </a:t>
            </a:r>
          </a:p>
        </p:txBody>
      </p:sp>
      <p:graphicFrame>
        <p:nvGraphicFramePr>
          <p:cNvPr id="3" name="Diagramme 2"/>
          <p:cNvGraphicFramePr/>
          <p:nvPr>
            <p:extLst>
              <p:ext uri="{D42A27DB-BD31-4B8C-83A1-F6EECF244321}">
                <p14:modId xmlns:p14="http://schemas.microsoft.com/office/powerpoint/2010/main" val="819862526"/>
              </p:ext>
            </p:extLst>
          </p:nvPr>
        </p:nvGraphicFramePr>
        <p:xfrm>
          <a:off x="119742" y="1288473"/>
          <a:ext cx="11958527" cy="5616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1349" y="25829"/>
            <a:ext cx="1576920" cy="1688358"/>
          </a:xfrm>
          <a:prstGeom prst="rect">
            <a:avLst/>
          </a:prstGeom>
        </p:spPr>
      </p:pic>
    </p:spTree>
    <p:extLst>
      <p:ext uri="{BB962C8B-B14F-4D97-AF65-F5344CB8AC3E}">
        <p14:creationId xmlns:p14="http://schemas.microsoft.com/office/powerpoint/2010/main" val="2072991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5" name="Espace réservé du contenu 4">
            <a:extLst>
              <a:ext uri="{FF2B5EF4-FFF2-40B4-BE49-F238E27FC236}">
                <a16:creationId xmlns:a16="http://schemas.microsoft.com/office/drawing/2014/main" id="{53AAC790-F950-48B0-A89D-4E81C8547E62}"/>
              </a:ext>
            </a:extLst>
          </p:cNvPr>
          <p:cNvSpPr>
            <a:spLocks noGrp="1"/>
          </p:cNvSpPr>
          <p:nvPr>
            <p:ph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2800" b="1" dirty="0">
                <a:effectLst/>
                <a:latin typeface="Helvetica" panose="020B0604020202020204" pitchFamily="34" charset="0"/>
                <a:ea typeface="Calibri" panose="020F0502020204030204" pitchFamily="34" charset="0"/>
                <a:cs typeface="Calibri" panose="020F0502020204030204" pitchFamily="34" charset="0"/>
                <a:hlinkClick r:id="rId3"/>
              </a:rPr>
              <a:t>https://www.defenseurdesdroits.fr/fr/guides/guide-amenagement-raisonnable</a:t>
            </a:r>
            <a:endParaRPr lang="fr-FR" sz="2800" b="1" dirty="0">
              <a:effectLst/>
              <a:latin typeface="Helvetica" panose="020B060402020202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2800" dirty="0">
              <a:effectLst/>
              <a:latin typeface="Helvetica" panose="020B060402020202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2800" b="1" dirty="0">
                <a:effectLst/>
                <a:latin typeface="Helvetica" panose="020B0604020202020204" pitchFamily="34" charset="0"/>
                <a:ea typeface="Calibri" panose="020F0502020204030204" pitchFamily="34" charset="0"/>
                <a:cs typeface="Calibri" panose="020F0502020204030204" pitchFamily="34" charset="0"/>
              </a:rPr>
              <a:t>Aménagement raisonnable p 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2800" b="1" dirty="0">
                <a:effectLst/>
                <a:latin typeface="Helvetica" panose="020B0604020202020204" pitchFamily="34" charset="0"/>
                <a:ea typeface="Calibri" panose="020F0502020204030204" pitchFamily="34" charset="0"/>
                <a:cs typeface="Calibri" panose="020F0502020204030204" pitchFamily="34" charset="0"/>
              </a:rPr>
              <a:t>Mesures appropriées : p 14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2800" b="1" dirty="0">
                <a:effectLst/>
                <a:latin typeface="Helvetica" panose="020B0604020202020204" pitchFamily="34" charset="0"/>
                <a:ea typeface="Calibri" panose="020F0502020204030204" pitchFamily="34" charset="0"/>
                <a:cs typeface="Calibri" panose="020F0502020204030204" pitchFamily="34" charset="0"/>
              </a:rPr>
              <a:t>Charges disproportionnées : p 15</a:t>
            </a:r>
          </a:p>
          <a:p>
            <a:pPr marL="0" indent="0" algn="ctr">
              <a:buNone/>
            </a:pPr>
            <a:endParaRPr lang="fr-FR" dirty="0"/>
          </a:p>
        </p:txBody>
      </p:sp>
    </p:spTree>
    <p:extLst>
      <p:ext uri="{BB962C8B-B14F-4D97-AF65-F5344CB8AC3E}">
        <p14:creationId xmlns:p14="http://schemas.microsoft.com/office/powerpoint/2010/main" val="1235985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4"/>
          <p:cNvSpPr>
            <a:spLocks noGrp="1"/>
          </p:cNvSpPr>
          <p:nvPr>
            <p:ph type="title"/>
          </p:nvPr>
        </p:nvSpPr>
        <p:spPr>
          <a:xfrm>
            <a:off x="2193924" y="367655"/>
            <a:ext cx="8813800" cy="1325563"/>
          </a:xfrm>
        </p:spPr>
        <p:txBody>
          <a:bodyPr vert="horz" lIns="91440" tIns="45720" rIns="91440" bIns="45720" rtlCol="0" anchor="ctr">
            <a:normAutofit/>
          </a:bodyPr>
          <a:lstStyle/>
          <a:p>
            <a:r>
              <a:rPr lang="fr-FR" sz="3200" b="1" cap="all" dirty="0">
                <a:solidFill>
                  <a:srgbClr val="289DBD"/>
                </a:solidFill>
              </a:rPr>
              <a:t>L’attribution de la Reconnaissance de la qualité de travailleur handicapé - RQTH</a:t>
            </a:r>
          </a:p>
        </p:txBody>
      </p:sp>
      <p:sp>
        <p:nvSpPr>
          <p:cNvPr id="6" name="Espace réservé du contenu 5"/>
          <p:cNvSpPr>
            <a:spLocks noGrp="1"/>
          </p:cNvSpPr>
          <p:nvPr>
            <p:ph idx="1"/>
          </p:nvPr>
        </p:nvSpPr>
        <p:spPr>
          <a:xfrm>
            <a:off x="838198" y="2648515"/>
            <a:ext cx="10515600" cy="1803977"/>
          </a:xfrm>
        </p:spPr>
        <p:txBody>
          <a:bodyPr>
            <a:normAutofit/>
          </a:bodyPr>
          <a:lstStyle/>
          <a:p>
            <a:r>
              <a:rPr lang="fr-FR" sz="2400" dirty="0">
                <a:latin typeface="+mj-lt"/>
              </a:rPr>
              <a:t>Peut bénéficier d’une RQTH toute personne dont les possibilités d’obtenir ou de conserver un emploi sont effectivement réduites par suite de l’altération d’une ou plusieurs fonctions physiques, sensorielles, mentales ou psychique.</a:t>
            </a:r>
            <a:br>
              <a:rPr lang="fr-FR" sz="2400" dirty="0">
                <a:latin typeface="+mj-lt"/>
              </a:rPr>
            </a:br>
            <a:r>
              <a:rPr lang="fr-FR" sz="2400" dirty="0">
                <a:latin typeface="+mj-lt"/>
              </a:rPr>
              <a:t>Elle est attribuée par la commission des droits et de l’autonomie des personnes handicapées (CDAPH).</a:t>
            </a:r>
          </a:p>
        </p:txBody>
      </p:sp>
      <p:sp>
        <p:nvSpPr>
          <p:cNvPr id="8" name="Espace réservé du contenu 2"/>
          <p:cNvSpPr txBox="1">
            <a:spLocks/>
          </p:cNvSpPr>
          <p:nvPr/>
        </p:nvSpPr>
        <p:spPr bwMode="auto">
          <a:xfrm>
            <a:off x="838199" y="4729385"/>
            <a:ext cx="10169525" cy="135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24000" algn="l" rtl="0" eaLnBrk="0" fontAlgn="base" hangingPunct="0">
              <a:lnSpc>
                <a:spcPts val="2700"/>
              </a:lnSpc>
              <a:spcBef>
                <a:spcPts val="600"/>
              </a:spcBef>
              <a:spcAft>
                <a:spcPct val="0"/>
              </a:spcAft>
              <a:buFontTx/>
              <a:buNone/>
              <a:defRPr sz="2000" b="1" kern="1200" cap="all" baseline="0">
                <a:solidFill>
                  <a:srgbClr val="692170"/>
                </a:solidFill>
                <a:latin typeface="Tahoma" pitchFamily="34" charset="0"/>
                <a:ea typeface="ＭＳ Ｐゴシック" pitchFamily="-109" charset="-128"/>
                <a:cs typeface="Tahoma" pitchFamily="34" charset="0"/>
              </a:defRPr>
            </a:lvl1pPr>
            <a:lvl2pPr marL="742950" indent="-285750" algn="l" rtl="0" eaLnBrk="0" fontAlgn="base" hangingPunct="0">
              <a:spcBef>
                <a:spcPct val="20000"/>
              </a:spcBef>
              <a:spcAft>
                <a:spcPct val="0"/>
              </a:spcAft>
              <a:buClr>
                <a:srgbClr val="692170"/>
              </a:buClr>
              <a:buFont typeface="Tahoma" pitchFamily="34" charset="0"/>
              <a:buChar char="•"/>
              <a:defRPr sz="2000" kern="1200">
                <a:solidFill>
                  <a:schemeClr val="tx1"/>
                </a:solidFill>
                <a:latin typeface="Tahoma" pitchFamily="34" charset="0"/>
                <a:ea typeface="ＭＳ Ｐゴシック" pitchFamily="-109" charset="-128"/>
                <a:cs typeface="Tahoma" pitchFamily="34" charset="0"/>
              </a:defRPr>
            </a:lvl2pPr>
            <a:lvl3pPr marL="1143000" indent="-228600" algn="l" rtl="0" eaLnBrk="0" fontAlgn="base" hangingPunct="0">
              <a:spcBef>
                <a:spcPct val="20000"/>
              </a:spcBef>
              <a:spcAft>
                <a:spcPct val="0"/>
              </a:spcAft>
              <a:buClr>
                <a:srgbClr val="692170"/>
              </a:buClr>
              <a:buSzPct val="70000"/>
              <a:buFont typeface="Wingdings 3" pitchFamily="18" charset="2"/>
              <a:buChar char=""/>
              <a:defRPr sz="1600" kern="1200">
                <a:solidFill>
                  <a:schemeClr val="tx1"/>
                </a:solidFill>
                <a:latin typeface="Tahoma" pitchFamily="34" charset="0"/>
                <a:ea typeface="ＭＳ Ｐゴシック" pitchFamily="-109" charset="-128"/>
                <a:cs typeface="Tahoma" pitchFamily="34" charset="0"/>
              </a:defRPr>
            </a:lvl3pPr>
            <a:lvl4pPr marL="1600200" indent="-228600" algn="l" rtl="0" eaLnBrk="0" fontAlgn="base" hangingPunct="0">
              <a:spcBef>
                <a:spcPct val="20000"/>
              </a:spcBef>
              <a:spcAft>
                <a:spcPct val="0"/>
              </a:spcAft>
              <a:buClr>
                <a:srgbClr val="692170"/>
              </a:buClr>
              <a:buSzPct val="45000"/>
              <a:buFont typeface="Wingdings 3" pitchFamily="18" charset="2"/>
              <a:buChar char=""/>
              <a:defRPr sz="1200" kern="1200">
                <a:solidFill>
                  <a:schemeClr val="tx1"/>
                </a:solidFill>
                <a:latin typeface="Tahoma" pitchFamily="34" charset="0"/>
                <a:ea typeface="ＭＳ Ｐゴシック" pitchFamily="-109" charset="-128"/>
                <a:cs typeface="Tahoma" pitchFamily="34" charset="0"/>
              </a:defRPr>
            </a:lvl4pPr>
            <a:lvl5pPr marL="2057400" indent="-228600" algn="l" rtl="0" eaLnBrk="0" fontAlgn="base" hangingPunct="0">
              <a:spcBef>
                <a:spcPct val="20000"/>
              </a:spcBef>
              <a:spcAft>
                <a:spcPct val="0"/>
              </a:spcAft>
              <a:buClr>
                <a:srgbClr val="692170"/>
              </a:buClr>
              <a:buSzPct val="45000"/>
              <a:buFont typeface="Wingdings 3" pitchFamily="18" charset="2"/>
              <a:buChar char=""/>
              <a:defRPr sz="1100" kern="1200">
                <a:solidFill>
                  <a:schemeClr val="tx1"/>
                </a:solidFill>
                <a:latin typeface="Tahoma" pitchFamily="34" charset="0"/>
                <a:ea typeface="ＭＳ Ｐゴシック" pitchFamily="-109" charset="-128"/>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24000" algn="l" defTabSz="914400" rtl="0" eaLnBrk="1" fontAlgn="base" latinLnBrk="0" hangingPunct="1">
              <a:lnSpc>
                <a:spcPts val="2700"/>
              </a:lnSpc>
              <a:spcBef>
                <a:spcPts val="600"/>
              </a:spcBef>
              <a:spcAft>
                <a:spcPct val="0"/>
              </a:spcAft>
              <a:buClr>
                <a:srgbClr val="3D8ECF"/>
              </a:buClr>
              <a:buSzTx/>
              <a:buFont typeface="Wingdings" pitchFamily="2" charset="2"/>
              <a:buChar char="ü"/>
              <a:tabLst/>
              <a:defRPr/>
            </a:pPr>
            <a:r>
              <a:rPr kumimoji="0" lang="fr-FR" sz="2000" b="0" i="0" u="none" strike="noStrike" kern="1200" cap="none" spc="0" normalizeH="0" baseline="0" noProof="0" dirty="0">
                <a:ln>
                  <a:noFill/>
                </a:ln>
                <a:solidFill>
                  <a:schemeClr val="tx1"/>
                </a:solidFill>
                <a:effectLst/>
                <a:uLnTx/>
                <a:uFillTx/>
              </a:rPr>
              <a:t>La RQTH peut être attribuée</a:t>
            </a:r>
            <a:r>
              <a:rPr kumimoji="0" lang="fr-FR" sz="2000" b="0" i="0" u="none" strike="noStrike" kern="1200" cap="none" spc="0" normalizeH="0" noProof="0" dirty="0">
                <a:ln>
                  <a:noFill/>
                </a:ln>
                <a:solidFill>
                  <a:schemeClr val="tx1"/>
                </a:solidFill>
                <a:effectLst/>
                <a:uLnTx/>
                <a:uFillTx/>
              </a:rPr>
              <a:t> pour</a:t>
            </a:r>
            <a:r>
              <a:rPr kumimoji="0" lang="fr-FR" sz="2000" b="0" i="0" u="none" strike="noStrike" kern="1200" cap="none" spc="0" normalizeH="0" baseline="0" noProof="0" dirty="0">
                <a:ln>
                  <a:noFill/>
                </a:ln>
                <a:solidFill>
                  <a:schemeClr val="tx1"/>
                </a:solidFill>
                <a:effectLst/>
                <a:uLnTx/>
                <a:uFillTx/>
              </a:rPr>
              <a:t> une durée</a:t>
            </a:r>
            <a:r>
              <a:rPr lang="fr-FR" b="0" cap="none" dirty="0">
                <a:solidFill>
                  <a:schemeClr val="tx1"/>
                </a:solidFill>
              </a:rPr>
              <a:t> comprise entre 1 an et à vie</a:t>
            </a:r>
            <a:r>
              <a:rPr kumimoji="0" lang="fr-FR" sz="2000" b="0" i="0" u="none" strike="noStrike" kern="1200" cap="none" spc="0" normalizeH="0" baseline="0" noProof="0" dirty="0">
                <a:ln>
                  <a:noFill/>
                </a:ln>
                <a:solidFill>
                  <a:schemeClr val="tx1"/>
                </a:solidFill>
                <a:effectLst/>
                <a:uLnTx/>
                <a:uFillTx/>
              </a:rPr>
              <a:t> </a:t>
            </a:r>
          </a:p>
          <a:p>
            <a:pPr eaLnBrk="1" hangingPunct="1">
              <a:buClr>
                <a:srgbClr val="3D8ECF"/>
              </a:buClr>
              <a:buFont typeface="Wingdings" pitchFamily="2" charset="2"/>
              <a:buChar char="ü"/>
              <a:defRPr/>
            </a:pPr>
            <a:r>
              <a:rPr lang="fr-FR" b="0" cap="none" dirty="0">
                <a:solidFill>
                  <a:schemeClr val="tx1"/>
                </a:solidFill>
              </a:rPr>
              <a:t>La notification administrative n’évoque ni les causes ni les conséquences médicales</a:t>
            </a:r>
          </a:p>
          <a:p>
            <a:pPr eaLnBrk="1" hangingPunct="1">
              <a:buClr>
                <a:srgbClr val="3D8ECF"/>
              </a:buClr>
              <a:buFont typeface="Wingdings" pitchFamily="2" charset="2"/>
              <a:buChar char="ü"/>
              <a:defRPr/>
            </a:pPr>
            <a:r>
              <a:rPr lang="fr-FR" b="0" cap="none" dirty="0">
                <a:solidFill>
                  <a:schemeClr val="tx1"/>
                </a:solidFill>
              </a:rPr>
              <a:t>La décision de la CDAPH appartient à la personne</a:t>
            </a:r>
            <a:endParaRPr kumimoji="0" lang="fr-FR" sz="2000" b="0" i="0" u="none" strike="noStrike" kern="1200" cap="all" spc="0" normalizeH="0" baseline="0" noProof="0" dirty="0">
              <a:ln>
                <a:noFill/>
              </a:ln>
              <a:solidFill>
                <a:schemeClr val="tx1"/>
              </a:solidFill>
              <a:effectLst/>
              <a:uLnTx/>
              <a:uFillTx/>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4032" y="130125"/>
            <a:ext cx="1576920" cy="1688358"/>
          </a:xfrm>
          <a:prstGeom prst="rect">
            <a:avLst/>
          </a:prstGeom>
        </p:spPr>
      </p:pic>
    </p:spTree>
    <p:extLst>
      <p:ext uri="{BB962C8B-B14F-4D97-AF65-F5344CB8AC3E}">
        <p14:creationId xmlns:p14="http://schemas.microsoft.com/office/powerpoint/2010/main" val="2244402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5" name="Espace réservé du contenu 4">
            <a:extLst>
              <a:ext uri="{FF2B5EF4-FFF2-40B4-BE49-F238E27FC236}">
                <a16:creationId xmlns:a16="http://schemas.microsoft.com/office/drawing/2014/main" id="{53AAC790-F950-48B0-A89D-4E81C8547E62}"/>
              </a:ext>
            </a:extLst>
          </p:cNvPr>
          <p:cNvSpPr>
            <a:spLocks noGrp="1"/>
          </p:cNvSpPr>
          <p:nvPr>
            <p:ph idx="1"/>
          </p:nvPr>
        </p:nvSpPr>
        <p:spPr/>
        <p:txBody>
          <a:bodyPr>
            <a:normAutofit fontScale="92500" lnSpcReduction="10000"/>
          </a:bodyPr>
          <a:lstStyle/>
          <a:p>
            <a:pPr marL="0" indent="0" algn="ctr">
              <a:buNone/>
            </a:pPr>
            <a:endParaRPr lang="fr-FR" dirty="0"/>
          </a:p>
          <a:p>
            <a:pPr marL="0" indent="0" algn="ctr">
              <a:buNone/>
            </a:pPr>
            <a:endParaRPr lang="fr-FR" dirty="0"/>
          </a:p>
          <a:p>
            <a:pPr marL="0" indent="0" algn="ctr">
              <a:buNone/>
            </a:pPr>
            <a:r>
              <a:rPr lang="fr-FR" dirty="0"/>
              <a:t>La petite casserole d’Anatole</a:t>
            </a:r>
          </a:p>
          <a:p>
            <a:pPr marL="0" indent="0" algn="ctr">
              <a:buNone/>
            </a:pPr>
            <a:endParaRPr lang="fr-FR" dirty="0"/>
          </a:p>
          <a:p>
            <a:pPr marL="0" indent="0" algn="ctr">
              <a:buNone/>
            </a:pPr>
            <a:r>
              <a:rPr lang="fr-FR" dirty="0"/>
              <a:t>Sondage Visionnage 1 – les émotions et les réactions d’Anatole face à ce qu’il lui arrive</a:t>
            </a:r>
          </a:p>
          <a:p>
            <a:pPr marL="0" indent="0" algn="ctr">
              <a:buNone/>
            </a:pPr>
            <a:br>
              <a:rPr lang="fr-FR" dirty="0"/>
            </a:br>
            <a:r>
              <a:rPr lang="fr-FR" dirty="0"/>
              <a:t>Sondage Visionnage 2 - les émotions et les réactions de son entourage</a:t>
            </a:r>
          </a:p>
          <a:p>
            <a:pPr marL="0" indent="0" algn="ctr">
              <a:buNone/>
            </a:pPr>
            <a:endParaRPr lang="fr-FR" dirty="0"/>
          </a:p>
          <a:p>
            <a:pPr marL="0" indent="0" algn="ctr">
              <a:buNone/>
            </a:pPr>
            <a:r>
              <a:rPr lang="fr-FR" dirty="0">
                <a:hlinkClick r:id="rId4"/>
              </a:rPr>
              <a:t>https://www.youtube.com/watch?v=4y4IeOIPCEA</a:t>
            </a:r>
            <a:endParaRPr lang="fr-FR" dirty="0"/>
          </a:p>
          <a:p>
            <a:pPr marL="0" indent="0" algn="ctr">
              <a:buNone/>
            </a:pPr>
            <a:endParaRPr lang="fr-FR" dirty="0"/>
          </a:p>
        </p:txBody>
      </p:sp>
    </p:spTree>
    <p:extLst>
      <p:ext uri="{BB962C8B-B14F-4D97-AF65-F5344CB8AC3E}">
        <p14:creationId xmlns:p14="http://schemas.microsoft.com/office/powerpoint/2010/main" val="3422528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26604" y="235833"/>
            <a:ext cx="8667474" cy="1104935"/>
          </a:xfrm>
        </p:spPr>
        <p:txBody>
          <a:bodyPr vert="horz" lIns="91440" tIns="45720" rIns="91440" bIns="45720" rtlCol="0" anchor="ctr">
            <a:normAutofit/>
          </a:bodyPr>
          <a:lstStyle/>
          <a:p>
            <a:r>
              <a:rPr lang="fr-FR" sz="3600" b="1" cap="all" dirty="0">
                <a:solidFill>
                  <a:srgbClr val="289DBD"/>
                </a:solidFill>
              </a:rPr>
              <a:t>Pourquoi faire une demande de </a:t>
            </a:r>
            <a:r>
              <a:rPr lang="fr-FR" sz="3600" b="1" cap="all" dirty="0" err="1">
                <a:solidFill>
                  <a:srgbClr val="289DBD"/>
                </a:solidFill>
              </a:rPr>
              <a:t>RqTH</a:t>
            </a:r>
            <a:endParaRPr lang="fr-FR" sz="3600" b="1" cap="all" dirty="0">
              <a:solidFill>
                <a:srgbClr val="289DBD"/>
              </a:solidFill>
            </a:endParaRP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9896" y="183727"/>
            <a:ext cx="1576920" cy="1688358"/>
          </a:xfrm>
          <a:prstGeom prst="rect">
            <a:avLst/>
          </a:prstGeom>
        </p:spPr>
      </p:pic>
      <p:sp>
        <p:nvSpPr>
          <p:cNvPr id="4" name="Rectangle 3"/>
          <p:cNvSpPr/>
          <p:nvPr/>
        </p:nvSpPr>
        <p:spPr>
          <a:xfrm>
            <a:off x="479376" y="2420888"/>
            <a:ext cx="10657184" cy="2308324"/>
          </a:xfrm>
          <a:prstGeom prst="rect">
            <a:avLst/>
          </a:prstGeom>
        </p:spPr>
        <p:txBody>
          <a:bodyPr wrap="square">
            <a:spAutoFit/>
          </a:bodyPr>
          <a:lstStyle/>
          <a:p>
            <a:r>
              <a:rPr lang="fr-FR" dirty="0">
                <a:solidFill>
                  <a:srgbClr val="0000FF"/>
                </a:solidFill>
                <a:latin typeface="Verdana" panose="020B0604030504040204" pitchFamily="34" charset="0"/>
                <a:ea typeface="Calibri" panose="020F0502020204030204" pitchFamily="34" charset="0"/>
              </a:rPr>
              <a:t>Parler bien, parlons droits!</a:t>
            </a:r>
          </a:p>
          <a:p>
            <a:endParaRPr lang="fr-FR" u="sng" dirty="0">
              <a:solidFill>
                <a:srgbClr val="0000FF"/>
              </a:solidFill>
              <a:latin typeface="Verdana" panose="020B0604030504040204" pitchFamily="34" charset="0"/>
              <a:ea typeface="Calibri" panose="020F0502020204030204" pitchFamily="34" charset="0"/>
            </a:endParaRPr>
          </a:p>
          <a:p>
            <a:r>
              <a:rPr lang="fr-FR" u="sng" dirty="0">
                <a:solidFill>
                  <a:srgbClr val="0000FF"/>
                </a:solidFill>
                <a:latin typeface="Verdana" panose="020B0604030504040204" pitchFamily="34" charset="0"/>
                <a:ea typeface="Calibri" panose="020F0502020204030204" pitchFamily="34" charset="0"/>
                <a:hlinkClick r:id="rId6"/>
              </a:rPr>
              <a:t>Episode 1</a:t>
            </a:r>
            <a:endParaRPr lang="fr-FR" u="sng" dirty="0">
              <a:solidFill>
                <a:srgbClr val="0000FF"/>
              </a:solidFill>
              <a:latin typeface="Verdana" panose="020B0604030504040204" pitchFamily="34" charset="0"/>
              <a:ea typeface="Calibri" panose="020F0502020204030204" pitchFamily="34" charset="0"/>
              <a:hlinkClick r:id="rId7"/>
            </a:endParaRPr>
          </a:p>
          <a:p>
            <a:endParaRPr lang="fr-FR" u="sng" dirty="0">
              <a:solidFill>
                <a:srgbClr val="0000FF"/>
              </a:solidFill>
              <a:latin typeface="Verdana" panose="020B0604030504040204" pitchFamily="34" charset="0"/>
              <a:ea typeface="Calibri" panose="020F0502020204030204" pitchFamily="34" charset="0"/>
              <a:hlinkClick r:id="rId7"/>
            </a:endParaRPr>
          </a:p>
          <a:p>
            <a:endParaRPr lang="fr-FR" u="sng" dirty="0">
              <a:solidFill>
                <a:srgbClr val="0000FF"/>
              </a:solidFill>
              <a:latin typeface="Verdana" panose="020B0604030504040204" pitchFamily="34" charset="0"/>
              <a:ea typeface="Calibri" panose="020F0502020204030204" pitchFamily="34" charset="0"/>
              <a:hlinkClick r:id="rId7"/>
            </a:endParaRPr>
          </a:p>
          <a:p>
            <a:endParaRPr lang="fr-FR" u="sng" dirty="0">
              <a:solidFill>
                <a:srgbClr val="0000FF"/>
              </a:solidFill>
              <a:latin typeface="Verdana" panose="020B0604030504040204" pitchFamily="34" charset="0"/>
              <a:ea typeface="Calibri" panose="020F0502020204030204" pitchFamily="34" charset="0"/>
              <a:hlinkClick r:id="rId7"/>
            </a:endParaRPr>
          </a:p>
          <a:p>
            <a:endParaRPr lang="fr-FR" u="sng" dirty="0">
              <a:solidFill>
                <a:srgbClr val="0000FF"/>
              </a:solidFill>
              <a:latin typeface="Verdana" panose="020B0604030504040204" pitchFamily="34" charset="0"/>
              <a:ea typeface="Calibri" panose="020F0502020204030204" pitchFamily="34" charset="0"/>
              <a:hlinkClick r:id="rId7"/>
            </a:endParaRPr>
          </a:p>
          <a:p>
            <a:r>
              <a:rPr lang="fr-FR" u="sng" dirty="0">
                <a:solidFill>
                  <a:srgbClr val="0000FF"/>
                </a:solidFill>
                <a:latin typeface="Verdana" panose="020B0604030504040204" pitchFamily="34" charset="0"/>
                <a:ea typeface="Calibri" panose="020F0502020204030204" pitchFamily="34" charset="0"/>
                <a:hlinkClick r:id="rId7"/>
              </a:rPr>
              <a:t>Épisode 2 :</a:t>
            </a:r>
            <a:endParaRPr lang="fr-FR" u="sng" dirty="0">
              <a:solidFill>
                <a:srgbClr val="0000FF"/>
              </a:solidFill>
              <a:latin typeface="Verdana" panose="020B0604030504040204" pitchFamily="34" charset="0"/>
              <a:ea typeface="Calibri" panose="020F0502020204030204" pitchFamily="34" charset="0"/>
            </a:endParaRPr>
          </a:p>
        </p:txBody>
      </p:sp>
      <p:pic>
        <p:nvPicPr>
          <p:cNvPr id="3" name="Média en ligne 2" title="Parlons bien, parlons droits ! - Épisode 1">
            <a:hlinkClick r:id="" action="ppaction://media"/>
            <a:extLst>
              <a:ext uri="{FF2B5EF4-FFF2-40B4-BE49-F238E27FC236}">
                <a16:creationId xmlns:a16="http://schemas.microsoft.com/office/drawing/2014/main" id="{9DCD5724-04D5-4327-836E-6DC6DF0F014D}"/>
              </a:ext>
            </a:extLst>
          </p:cNvPr>
          <p:cNvPicPr>
            <a:picLocks noRot="1" noChangeAspect="1"/>
          </p:cNvPicPr>
          <p:nvPr>
            <a:videoFile r:link="rId1"/>
          </p:nvPr>
        </p:nvPicPr>
        <p:blipFill>
          <a:blip r:embed="rId8"/>
          <a:stretch>
            <a:fillRect/>
          </a:stretch>
        </p:blipFill>
        <p:spPr>
          <a:xfrm>
            <a:off x="3666941" y="1147453"/>
            <a:ext cx="4858118" cy="2744837"/>
          </a:xfrm>
          <a:prstGeom prst="rect">
            <a:avLst/>
          </a:prstGeom>
        </p:spPr>
      </p:pic>
      <p:pic>
        <p:nvPicPr>
          <p:cNvPr id="6" name="Média en ligne 5" title="Parlons bien, parlons droits ! - Épisode 2">
            <a:hlinkClick r:id="" action="ppaction://media"/>
            <a:extLst>
              <a:ext uri="{FF2B5EF4-FFF2-40B4-BE49-F238E27FC236}">
                <a16:creationId xmlns:a16="http://schemas.microsoft.com/office/drawing/2014/main" id="{AB4ED54B-2BC5-4A31-A344-381B8FD6F8B8}"/>
              </a:ext>
            </a:extLst>
          </p:cNvPr>
          <p:cNvPicPr>
            <a:picLocks noRot="1" noChangeAspect="1"/>
          </p:cNvPicPr>
          <p:nvPr>
            <a:videoFile r:link="rId2"/>
          </p:nvPr>
        </p:nvPicPr>
        <p:blipFill>
          <a:blip r:embed="rId9"/>
          <a:stretch>
            <a:fillRect/>
          </a:stretch>
        </p:blipFill>
        <p:spPr>
          <a:xfrm>
            <a:off x="5591944" y="4011662"/>
            <a:ext cx="4858118" cy="2744837"/>
          </a:xfrm>
          <a:prstGeom prst="rect">
            <a:avLst/>
          </a:prstGeom>
        </p:spPr>
      </p:pic>
    </p:spTree>
    <p:extLst>
      <p:ext uri="{BB962C8B-B14F-4D97-AF65-F5344CB8AC3E}">
        <p14:creationId xmlns:p14="http://schemas.microsoft.com/office/powerpoint/2010/main" val="72701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9374" y="329581"/>
            <a:ext cx="9912626" cy="889620"/>
          </a:xfrm>
        </p:spPr>
        <p:txBody>
          <a:bodyPr>
            <a:normAutofit fontScale="90000"/>
          </a:bodyPr>
          <a:lstStyle/>
          <a:p>
            <a:r>
              <a:rPr lang="fr-FR" sz="3600" b="1" cap="all" dirty="0">
                <a:solidFill>
                  <a:srgbClr val="289DBD"/>
                </a:solidFill>
              </a:rPr>
              <a:t>Les Bénéficiaires de l’Obligation d’Emploi de Travailleurs handicapes (BOETH)</a:t>
            </a:r>
          </a:p>
        </p:txBody>
      </p:sp>
      <p:sp>
        <p:nvSpPr>
          <p:cNvPr id="4" name="Espace réservé du contenu 3"/>
          <p:cNvSpPr>
            <a:spLocks noGrp="1"/>
          </p:cNvSpPr>
          <p:nvPr>
            <p:ph sz="half" idx="2"/>
          </p:nvPr>
        </p:nvSpPr>
        <p:spPr>
          <a:xfrm>
            <a:off x="1052424" y="1501717"/>
            <a:ext cx="10192828" cy="4937403"/>
          </a:xfrm>
        </p:spPr>
        <p:txBody>
          <a:bodyPr>
            <a:noAutofit/>
          </a:bodyPr>
          <a:lstStyle/>
          <a:p>
            <a:pPr lvl="0">
              <a:buFont typeface="Wingdings" panose="05000000000000000000" pitchFamily="2" charset="2"/>
              <a:buChar char="q"/>
            </a:pPr>
            <a:r>
              <a:rPr lang="fr-FR" sz="2200" dirty="0"/>
              <a:t>Les titulaires d’une </a:t>
            </a:r>
            <a:r>
              <a:rPr lang="fr-FR" sz="2200" b="1" dirty="0"/>
              <a:t>reconnaissance de la qualité de travailleur handicap</a:t>
            </a:r>
            <a:r>
              <a:rPr lang="fr-FR" sz="2200" dirty="0"/>
              <a:t> – RQTH </a:t>
            </a:r>
          </a:p>
          <a:p>
            <a:pPr lvl="0">
              <a:buFont typeface="Wingdings" panose="05000000000000000000" pitchFamily="2" charset="2"/>
              <a:buChar char="q"/>
            </a:pPr>
            <a:r>
              <a:rPr lang="fr-FR" sz="2200" dirty="0"/>
              <a:t>Les victimes d'accidents du travail ou de maladies professionnelles ayant entraîné </a:t>
            </a:r>
            <a:r>
              <a:rPr lang="fr-FR" sz="2200" b="1" dirty="0"/>
              <a:t>une incapacité permanente au moins égale à 10% et titulaires d'une rente</a:t>
            </a:r>
            <a:r>
              <a:rPr lang="fr-FR" sz="2200" dirty="0"/>
              <a:t> </a:t>
            </a:r>
          </a:p>
          <a:p>
            <a:pPr lvl="0">
              <a:buFont typeface="Wingdings" panose="05000000000000000000" pitchFamily="2" charset="2"/>
              <a:buChar char="q"/>
            </a:pPr>
            <a:r>
              <a:rPr lang="fr-FR" sz="2200" dirty="0"/>
              <a:t>Les titulaires d'une </a:t>
            </a:r>
            <a:r>
              <a:rPr lang="fr-FR" sz="2200" b="1" dirty="0"/>
              <a:t>pension d'invalidité</a:t>
            </a:r>
            <a:r>
              <a:rPr lang="fr-FR" sz="2200" dirty="0"/>
              <a:t> </a:t>
            </a:r>
          </a:p>
          <a:p>
            <a:pPr lvl="0">
              <a:buFont typeface="Wingdings" panose="05000000000000000000" pitchFamily="2" charset="2"/>
              <a:buChar char="q"/>
            </a:pPr>
            <a:r>
              <a:rPr lang="fr-FR" sz="2200" dirty="0"/>
              <a:t>Les anciens militaires et assimilés, titulaires d'une </a:t>
            </a:r>
            <a:r>
              <a:rPr lang="fr-FR" sz="2200" b="1" dirty="0"/>
              <a:t>pension militaire d'invalidité</a:t>
            </a:r>
            <a:r>
              <a:rPr lang="fr-FR" sz="2200" dirty="0"/>
              <a:t> </a:t>
            </a:r>
          </a:p>
          <a:p>
            <a:pPr>
              <a:buFont typeface="Wingdings" panose="05000000000000000000" pitchFamily="2" charset="2"/>
              <a:buChar char="q"/>
            </a:pPr>
            <a:r>
              <a:rPr lang="fr-FR" sz="2200" dirty="0"/>
              <a:t>Les titulaires d'une allocation ou d'une rente d'invalidité relative à la protection sociale des sapeurs-pompiers volontaires en cas d'accident survenu ou de maladie contractée en service ; </a:t>
            </a:r>
          </a:p>
          <a:p>
            <a:pPr lvl="0">
              <a:buFont typeface="Wingdings" panose="05000000000000000000" pitchFamily="2" charset="2"/>
              <a:buChar char="q"/>
            </a:pPr>
            <a:r>
              <a:rPr lang="fr-FR" sz="2200"/>
              <a:t>Les </a:t>
            </a:r>
            <a:r>
              <a:rPr lang="fr-FR" sz="2200" dirty="0"/>
              <a:t>titulaires de la </a:t>
            </a:r>
            <a:r>
              <a:rPr lang="fr-FR" sz="2200" b="1" dirty="0"/>
              <a:t>carte d'invalidité</a:t>
            </a:r>
            <a:r>
              <a:rPr lang="fr-FR" sz="2200" dirty="0"/>
              <a:t> </a:t>
            </a:r>
          </a:p>
          <a:p>
            <a:pPr lvl="0">
              <a:buFont typeface="Wingdings" panose="05000000000000000000" pitchFamily="2" charset="2"/>
              <a:buChar char="q"/>
            </a:pPr>
            <a:r>
              <a:rPr lang="fr-FR" sz="2200" dirty="0"/>
              <a:t>Les titulaires de </a:t>
            </a:r>
            <a:r>
              <a:rPr lang="fr-FR" sz="2200" b="1" dirty="0"/>
              <a:t>l'allocation aux adultes handicapés</a:t>
            </a:r>
            <a:r>
              <a:rPr lang="fr-FR" sz="2200" dirty="0"/>
              <a:t> ;</a:t>
            </a:r>
          </a:p>
          <a:p>
            <a:pPr lvl="0">
              <a:buFont typeface="Wingdings" panose="05000000000000000000" pitchFamily="2" charset="2"/>
              <a:buChar char="q"/>
            </a:pPr>
            <a:r>
              <a:rPr lang="fr-FR" sz="2200" dirty="0"/>
              <a:t>Les agents qui bénéficient d'une </a:t>
            </a:r>
            <a:r>
              <a:rPr lang="fr-FR" sz="2200" b="1" dirty="0"/>
              <a:t>allocation temporaire d'invalidité</a:t>
            </a:r>
            <a:r>
              <a:rPr lang="fr-FR" sz="2200" dirty="0"/>
              <a:t> – ATI </a:t>
            </a:r>
          </a:p>
          <a:p>
            <a:pPr lvl="0">
              <a:buFont typeface="Wingdings" panose="05000000000000000000" pitchFamily="2" charset="2"/>
              <a:buChar char="q"/>
            </a:pPr>
            <a:r>
              <a:rPr lang="fr-FR" sz="2200" dirty="0"/>
              <a:t>Les agents qui ont été reclassés</a:t>
            </a:r>
            <a:endParaRPr lang="fr-FR" sz="2200" dirty="0">
              <a:effectLst/>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6792" y="44624"/>
            <a:ext cx="1576920" cy="1688358"/>
          </a:xfrm>
          <a:prstGeom prst="rect">
            <a:avLst/>
          </a:prstGeom>
        </p:spPr>
      </p:pic>
    </p:spTree>
    <p:extLst>
      <p:ext uri="{BB962C8B-B14F-4D97-AF65-F5344CB8AC3E}">
        <p14:creationId xmlns:p14="http://schemas.microsoft.com/office/powerpoint/2010/main" val="631435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8885" y="391630"/>
            <a:ext cx="9144002" cy="1325563"/>
          </a:xfrm>
        </p:spPr>
        <p:txBody>
          <a:bodyPr vert="horz" lIns="91440" tIns="45720" rIns="91440" bIns="45720" rtlCol="0" anchor="ctr">
            <a:normAutofit/>
          </a:bodyPr>
          <a:lstStyle/>
          <a:p>
            <a:r>
              <a:rPr lang="fr-FR" sz="2800" cap="all" dirty="0">
                <a:solidFill>
                  <a:srgbClr val="289DBD"/>
                </a:solidFill>
                <a:latin typeface="Roboto"/>
              </a:rPr>
              <a:t>le fonds pour l’insertion des</a:t>
            </a:r>
            <a:br>
              <a:rPr lang="fr-FR" sz="2800" cap="all" dirty="0">
                <a:solidFill>
                  <a:srgbClr val="289DBD"/>
                </a:solidFill>
                <a:latin typeface="Roboto"/>
              </a:rPr>
            </a:br>
            <a:r>
              <a:rPr lang="fr-FR" sz="2800" cap="all" dirty="0">
                <a:solidFill>
                  <a:srgbClr val="289DBD"/>
                </a:solidFill>
                <a:latin typeface="Roboto"/>
              </a:rPr>
              <a:t>personnes handicapées dans la fonction</a:t>
            </a:r>
            <a:br>
              <a:rPr lang="fr-FR" sz="2800" cap="all" dirty="0">
                <a:solidFill>
                  <a:srgbClr val="289DBD"/>
                </a:solidFill>
                <a:latin typeface="Roboto"/>
              </a:rPr>
            </a:br>
            <a:r>
              <a:rPr lang="fr-FR" sz="2800" cap="all" dirty="0">
                <a:solidFill>
                  <a:srgbClr val="289DBD"/>
                </a:solidFill>
                <a:latin typeface="Roboto"/>
              </a:rPr>
              <a:t>publique (FIPHFP) ?</a:t>
            </a:r>
          </a:p>
        </p:txBody>
      </p:sp>
      <p:sp>
        <p:nvSpPr>
          <p:cNvPr id="4" name="Espace réservé du contenu 2"/>
          <p:cNvSpPr txBox="1">
            <a:spLocks/>
          </p:cNvSpPr>
          <p:nvPr/>
        </p:nvSpPr>
        <p:spPr>
          <a:xfrm>
            <a:off x="293788" y="1643571"/>
            <a:ext cx="6547677" cy="45674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20000"/>
              </a:lnSpc>
              <a:spcBef>
                <a:spcPct val="0"/>
              </a:spcBef>
              <a:spcAft>
                <a:spcPts val="600"/>
              </a:spcAft>
              <a:buFont typeface="Arial" panose="020B0604020202020204" pitchFamily="34" charset="0"/>
              <a:buNone/>
            </a:pPr>
            <a:r>
              <a:rPr lang="fr-FR" altLang="fr-FR" sz="1600" b="1" dirty="0">
                <a:solidFill>
                  <a:srgbClr val="00588B"/>
                </a:solidFill>
                <a:latin typeface="Raleway"/>
              </a:rPr>
              <a:t>Créé en 2005, le fonds pour l’insertion des personnes handicapées dans la fonction publique (FIPHFP) finance différentes actions visant à favoriser l'accès, l'insertion et le maintien à l'emploi des personnes en situation de handicap dans la fonction publique :</a:t>
            </a:r>
          </a:p>
          <a:p>
            <a:pPr eaLnBrk="0" fontAlgn="base" hangingPunct="0">
              <a:lnSpc>
                <a:spcPct val="120000"/>
              </a:lnSpc>
              <a:spcBef>
                <a:spcPct val="0"/>
              </a:spcBef>
              <a:spcAft>
                <a:spcPts val="600"/>
              </a:spcAft>
              <a:buFont typeface="Wingdings" panose="05000000000000000000" pitchFamily="2" charset="2"/>
              <a:buChar char="§"/>
            </a:pPr>
            <a:r>
              <a:rPr lang="fr-FR" altLang="fr-FR" sz="1600" dirty="0">
                <a:latin typeface="Raleway"/>
              </a:rPr>
              <a:t>Aides destinées à améliorer les conditions de vie personnelles et professionnelles des personnes en situation de handicap (prothèse auditive, fauteuil roulant, chèques emploi service universel, ...)</a:t>
            </a:r>
          </a:p>
          <a:p>
            <a:pPr eaLnBrk="0" fontAlgn="base" hangingPunct="0">
              <a:lnSpc>
                <a:spcPct val="120000"/>
              </a:lnSpc>
              <a:spcBef>
                <a:spcPct val="0"/>
              </a:spcBef>
              <a:spcAft>
                <a:spcPts val="600"/>
              </a:spcAft>
              <a:buFont typeface="Wingdings" panose="05000000000000000000" pitchFamily="2" charset="2"/>
              <a:buChar char="§"/>
            </a:pPr>
            <a:r>
              <a:rPr lang="fr-FR" altLang="fr-FR" sz="1600" dirty="0">
                <a:latin typeface="Raleway"/>
              </a:rPr>
              <a:t>Aides pour améliorer les conditions de transport (transport adapté domicile/travail, aménagement du véhicule personnel)</a:t>
            </a:r>
          </a:p>
          <a:p>
            <a:pPr eaLnBrk="0" fontAlgn="base" hangingPunct="0">
              <a:lnSpc>
                <a:spcPct val="120000"/>
              </a:lnSpc>
              <a:spcBef>
                <a:spcPct val="0"/>
              </a:spcBef>
              <a:spcAft>
                <a:spcPts val="600"/>
              </a:spcAft>
              <a:buFont typeface="Wingdings" panose="05000000000000000000" pitchFamily="2" charset="2"/>
              <a:buChar char="§"/>
            </a:pPr>
            <a:r>
              <a:rPr lang="fr-FR" altLang="fr-FR" sz="1600" dirty="0">
                <a:latin typeface="Raleway"/>
              </a:rPr>
              <a:t>Aides destinées à l'aménagement du poste de travail</a:t>
            </a:r>
          </a:p>
          <a:p>
            <a:pPr eaLnBrk="0" fontAlgn="base" hangingPunct="0">
              <a:lnSpc>
                <a:spcPct val="120000"/>
              </a:lnSpc>
              <a:spcBef>
                <a:spcPct val="0"/>
              </a:spcBef>
              <a:spcAft>
                <a:spcPts val="600"/>
              </a:spcAft>
              <a:buFont typeface="Wingdings" panose="05000000000000000000" pitchFamily="2" charset="2"/>
              <a:buChar char="§"/>
            </a:pPr>
            <a:r>
              <a:rPr lang="fr-FR" altLang="fr-FR" sz="1600" dirty="0">
                <a:latin typeface="Raleway"/>
              </a:rPr>
              <a:t>Aides pour accompagner les personnes en situation de handicap (tutorat, interprète en langue des signes, ...)</a:t>
            </a:r>
          </a:p>
          <a:p>
            <a:pPr eaLnBrk="0" fontAlgn="base" hangingPunct="0">
              <a:lnSpc>
                <a:spcPct val="120000"/>
              </a:lnSpc>
              <a:spcBef>
                <a:spcPct val="0"/>
              </a:spcBef>
              <a:spcAft>
                <a:spcPts val="600"/>
              </a:spcAft>
              <a:buFont typeface="Wingdings" panose="05000000000000000000" pitchFamily="2" charset="2"/>
              <a:buChar char="§"/>
            </a:pPr>
            <a:endParaRPr lang="fr-FR" altLang="fr-FR" sz="1600" dirty="0">
              <a:latin typeface="Raleway"/>
            </a:endParaRPr>
          </a:p>
        </p:txBody>
      </p:sp>
      <p:sp>
        <p:nvSpPr>
          <p:cNvPr id="3" name="Rectangle 2"/>
          <p:cNvSpPr/>
          <p:nvPr/>
        </p:nvSpPr>
        <p:spPr>
          <a:xfrm>
            <a:off x="6744072" y="5010689"/>
            <a:ext cx="5343387" cy="1200329"/>
          </a:xfrm>
          <a:prstGeom prst="rect">
            <a:avLst/>
          </a:prstGeom>
        </p:spPr>
        <p:txBody>
          <a:bodyPr wrap="square">
            <a:spAutoFit/>
          </a:bodyPr>
          <a:lstStyle/>
          <a:p>
            <a:r>
              <a:rPr lang="fr-FR" b="1" i="1" dirty="0">
                <a:solidFill>
                  <a:srgbClr val="7030A0"/>
                </a:solidFill>
                <a:latin typeface="Raleway"/>
              </a:rPr>
              <a:t>Objectif : Accompagner les agents en situation de handicap au travail dans un parcours de reconversion professionnelle afin de favoriser leur maintien dans l'emploi public.</a:t>
            </a:r>
            <a:endParaRPr lang="fr-FR" i="1" dirty="0">
              <a:solidFill>
                <a:srgbClr val="7030A0"/>
              </a:solidFill>
            </a:endParaRPr>
          </a:p>
        </p:txBody>
      </p:sp>
      <p:pic>
        <p:nvPicPr>
          <p:cNvPr id="5" name="Vidéo FIPHF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66491" y="1717193"/>
            <a:ext cx="4864100" cy="2733921"/>
          </a:xfrm>
          <a:prstGeom prst="rect">
            <a:avLst/>
          </a:prstGeom>
          <a:ln w="88900" cap="sq" cmpd="thickThin">
            <a:solidFill>
              <a:srgbClr val="000000"/>
            </a:solidFill>
            <a:prstDash val="solid"/>
            <a:miter lim="800000"/>
          </a:ln>
          <a:effectLst>
            <a:innerShdw blurRad="76200">
              <a:srgbClr val="000000"/>
            </a:innerShdw>
          </a:effectLst>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20536" y="0"/>
            <a:ext cx="1343472" cy="1438413"/>
          </a:xfrm>
          <a:prstGeom prst="rect">
            <a:avLst/>
          </a:prstGeom>
        </p:spPr>
      </p:pic>
    </p:spTree>
    <p:extLst>
      <p:ext uri="{BB962C8B-B14F-4D97-AF65-F5344CB8AC3E}">
        <p14:creationId xmlns:p14="http://schemas.microsoft.com/office/powerpoint/2010/main" val="364258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5" name="Espace réservé du contenu 4">
            <a:extLst>
              <a:ext uri="{FF2B5EF4-FFF2-40B4-BE49-F238E27FC236}">
                <a16:creationId xmlns:a16="http://schemas.microsoft.com/office/drawing/2014/main" id="{53AAC790-F950-48B0-A89D-4E81C8547E62}"/>
              </a:ext>
            </a:extLst>
          </p:cNvPr>
          <p:cNvSpPr>
            <a:spLocks noGrp="1"/>
          </p:cNvSpPr>
          <p:nvPr>
            <p:ph idx="1"/>
          </p:nvPr>
        </p:nvSpPr>
        <p:spPr/>
        <p:txBody>
          <a:bodyPr>
            <a:normAutofit/>
          </a:bodyPr>
          <a:lstStyle/>
          <a:p>
            <a:pPr marL="0" indent="0" algn="ctr">
              <a:buNone/>
            </a:pPr>
            <a:r>
              <a:rPr lang="fr-FR" sz="4000" b="1" dirty="0"/>
              <a:t>Sondage:</a:t>
            </a:r>
          </a:p>
          <a:p>
            <a:pPr marL="0" indent="0" algn="ctr">
              <a:buNone/>
            </a:pPr>
            <a:r>
              <a:rPr lang="fr-FR" sz="4000" dirty="0"/>
              <a:t>Quels sont les outils RH à disposition  des collectivités dans le cadre de la santé au travail?</a:t>
            </a:r>
          </a:p>
          <a:p>
            <a:pPr marL="0" indent="0" algn="ctr">
              <a:buNone/>
            </a:pPr>
            <a:endParaRPr lang="fr-FR" sz="4000" dirty="0"/>
          </a:p>
          <a:p>
            <a:pPr marL="0" indent="0" algn="ctr">
              <a:buNone/>
            </a:pPr>
            <a:endParaRPr lang="fr-FR" sz="4000" dirty="0"/>
          </a:p>
        </p:txBody>
      </p:sp>
    </p:spTree>
    <p:extLst>
      <p:ext uri="{BB962C8B-B14F-4D97-AF65-F5344CB8AC3E}">
        <p14:creationId xmlns:p14="http://schemas.microsoft.com/office/powerpoint/2010/main" val="2621590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E1A5CF-4F33-C225-580F-30564962DEA1}"/>
              </a:ext>
            </a:extLst>
          </p:cNvPr>
          <p:cNvPicPr>
            <a:picLocks noChangeAspect="1"/>
          </p:cNvPicPr>
          <p:nvPr/>
        </p:nvPicPr>
        <p:blipFill>
          <a:blip r:embed="rId3"/>
          <a:stretch>
            <a:fillRect/>
          </a:stretch>
        </p:blipFill>
        <p:spPr>
          <a:xfrm>
            <a:off x="1415480" y="1196752"/>
            <a:ext cx="9073008" cy="5383615"/>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5" name="Espace réservé du contenu 4">
            <a:extLst>
              <a:ext uri="{FF2B5EF4-FFF2-40B4-BE49-F238E27FC236}">
                <a16:creationId xmlns:a16="http://schemas.microsoft.com/office/drawing/2014/main" id="{53AAC790-F950-48B0-A89D-4E81C8547E62}"/>
              </a:ext>
            </a:extLst>
          </p:cNvPr>
          <p:cNvSpPr>
            <a:spLocks noGrp="1"/>
          </p:cNvSpPr>
          <p:nvPr>
            <p:ph idx="1"/>
          </p:nvPr>
        </p:nvSpPr>
        <p:spPr/>
        <p:txBody>
          <a:bodyPr>
            <a:normAutofit/>
          </a:bodyPr>
          <a:lstStyle/>
          <a:p>
            <a:pPr marL="0" indent="0" algn="ctr">
              <a:buNone/>
            </a:pPr>
            <a:endParaRPr lang="fr-FR" sz="4000" dirty="0"/>
          </a:p>
          <a:p>
            <a:pPr marL="0" indent="0" algn="ctr">
              <a:buNone/>
            </a:pPr>
            <a:endParaRPr lang="fr-FR" sz="4000" dirty="0"/>
          </a:p>
        </p:txBody>
      </p:sp>
    </p:spTree>
    <p:extLst>
      <p:ext uri="{BB962C8B-B14F-4D97-AF65-F5344CB8AC3E}">
        <p14:creationId xmlns:p14="http://schemas.microsoft.com/office/powerpoint/2010/main" val="1674182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233210" y="690405"/>
            <a:ext cx="10860618" cy="6124054"/>
            <a:chOff x="1223009" y="723171"/>
            <a:chExt cx="10861617" cy="6045665"/>
          </a:xfrm>
        </p:grpSpPr>
        <p:sp>
          <p:nvSpPr>
            <p:cNvPr id="52" name="Flèche droite 51"/>
            <p:cNvSpPr/>
            <p:nvPr/>
          </p:nvSpPr>
          <p:spPr>
            <a:xfrm>
              <a:off x="1223009" y="800100"/>
              <a:ext cx="10861617" cy="5912428"/>
            </a:xfrm>
            <a:prstGeom prst="rightArrow">
              <a:avLst>
                <a:gd name="adj1" fmla="val 54985"/>
                <a:gd name="adj2" fmla="val 36422"/>
              </a:avLst>
            </a:prstGeom>
            <a:gradFill flip="none" rotWithShape="1">
              <a:gsLst>
                <a:gs pos="0">
                  <a:srgbClr val="0070C0"/>
                </a:gs>
                <a:gs pos="50000">
                  <a:srgbClr val="CDEDED"/>
                </a:gs>
                <a:gs pos="100000">
                  <a:srgbClr val="00B05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p:cNvSpPr/>
            <p:nvPr/>
          </p:nvSpPr>
          <p:spPr>
            <a:xfrm>
              <a:off x="1223009" y="1529715"/>
              <a:ext cx="8721091" cy="70866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p:nvSpPr>
          <p:spPr>
            <a:xfrm>
              <a:off x="1223009" y="5295900"/>
              <a:ext cx="8721091" cy="68961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riangle isocèle 54"/>
            <p:cNvSpPr/>
            <p:nvPr/>
          </p:nvSpPr>
          <p:spPr>
            <a:xfrm>
              <a:off x="9897757" y="723171"/>
              <a:ext cx="1075044" cy="1515205"/>
            </a:xfrm>
            <a:prstGeom prst="triangle">
              <a:avLst>
                <a:gd name="adj" fmla="val 0"/>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riangle isocèle 55"/>
            <p:cNvSpPr/>
            <p:nvPr/>
          </p:nvSpPr>
          <p:spPr>
            <a:xfrm rot="10800000">
              <a:off x="9872895" y="5295900"/>
              <a:ext cx="1099905" cy="1472936"/>
            </a:xfrm>
            <a:prstGeom prst="triangle">
              <a:avLst>
                <a:gd name="adj" fmla="val 100000"/>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ZoneTexte 8"/>
          <p:cNvSpPr txBox="1"/>
          <p:nvPr/>
        </p:nvSpPr>
        <p:spPr>
          <a:xfrm>
            <a:off x="-12838" y="1694086"/>
            <a:ext cx="1314134" cy="607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Calibri" panose="020F0502020204030204"/>
                <a:ea typeface="+mn-ea"/>
                <a:cs typeface="+mn-cs"/>
              </a:rPr>
              <a:t>Politiques internes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Calibri" panose="020F0502020204030204"/>
                <a:ea typeface="+mn-ea"/>
                <a:cs typeface="+mn-cs"/>
              </a:rPr>
              <a:t> actions collectives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Calibri" panose="020F0502020204030204"/>
                <a:ea typeface="+mn-ea"/>
                <a:cs typeface="+mn-cs"/>
              </a:rPr>
              <a:t>RH</a:t>
            </a:r>
          </a:p>
        </p:txBody>
      </p:sp>
      <p:sp>
        <p:nvSpPr>
          <p:cNvPr id="10" name="ZoneTexte 9"/>
          <p:cNvSpPr txBox="1"/>
          <p:nvPr/>
        </p:nvSpPr>
        <p:spPr>
          <a:xfrm>
            <a:off x="1" y="5454214"/>
            <a:ext cx="1314134" cy="607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Calibri" panose="020F0502020204030204"/>
                <a:ea typeface="+mn-ea"/>
                <a:cs typeface="+mn-cs"/>
              </a:rPr>
              <a:t>Politiques internes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Calibri" panose="020F0502020204030204"/>
                <a:ea typeface="+mn-ea"/>
                <a:cs typeface="+mn-cs"/>
              </a:rPr>
              <a:t> actions collectives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Calibri" panose="020F0502020204030204"/>
                <a:ea typeface="+mn-ea"/>
                <a:cs typeface="+mn-cs"/>
              </a:rPr>
              <a:t>Santé</a:t>
            </a:r>
          </a:p>
        </p:txBody>
      </p:sp>
      <p:sp>
        <p:nvSpPr>
          <p:cNvPr id="11" name="ZoneTexte 10"/>
          <p:cNvSpPr txBox="1"/>
          <p:nvPr/>
        </p:nvSpPr>
        <p:spPr>
          <a:xfrm>
            <a:off x="0" y="2810064"/>
            <a:ext cx="1314134" cy="607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70C0"/>
                </a:solidFill>
                <a:effectLst/>
                <a:uLnTx/>
                <a:uFillTx/>
                <a:latin typeface="Calibri" panose="020F0502020204030204"/>
                <a:ea typeface="+mn-ea"/>
                <a:cs typeface="+mn-cs"/>
              </a:rPr>
              <a:t>Actions individuelles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70C0"/>
                </a:solidFill>
                <a:effectLst/>
                <a:uLnTx/>
                <a:uFillTx/>
                <a:latin typeface="Calibri" panose="020F0502020204030204"/>
                <a:ea typeface="+mn-ea"/>
                <a:cs typeface="+mn-cs"/>
              </a:rPr>
              <a:t>RH</a:t>
            </a:r>
          </a:p>
        </p:txBody>
      </p:sp>
      <p:sp>
        <p:nvSpPr>
          <p:cNvPr id="12" name="ZoneTexte 11"/>
          <p:cNvSpPr txBox="1"/>
          <p:nvPr/>
        </p:nvSpPr>
        <p:spPr>
          <a:xfrm>
            <a:off x="0" y="4116623"/>
            <a:ext cx="1314134" cy="607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B050"/>
                </a:solidFill>
                <a:effectLst/>
                <a:uLnTx/>
                <a:uFillTx/>
                <a:latin typeface="Calibri" panose="020F0502020204030204"/>
                <a:ea typeface="+mn-ea"/>
                <a:cs typeface="+mn-cs"/>
              </a:rPr>
              <a:t>Actions individuelles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B050"/>
                </a:solidFill>
                <a:effectLst/>
                <a:uLnTx/>
                <a:uFillTx/>
                <a:latin typeface="Calibri" panose="020F0502020204030204"/>
                <a:ea typeface="+mn-ea"/>
                <a:cs typeface="+mn-cs"/>
              </a:rPr>
              <a:t>Santé </a:t>
            </a:r>
          </a:p>
        </p:txBody>
      </p:sp>
      <p:sp>
        <p:nvSpPr>
          <p:cNvPr id="13" name="ZoneTexte 12"/>
          <p:cNvSpPr txBox="1"/>
          <p:nvPr/>
        </p:nvSpPr>
        <p:spPr>
          <a:xfrm>
            <a:off x="1314134" y="2276790"/>
            <a:ext cx="9566475" cy="280591"/>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Entretiens professionnels annuels</a:t>
            </a:r>
          </a:p>
        </p:txBody>
      </p:sp>
      <p:sp>
        <p:nvSpPr>
          <p:cNvPr id="14" name="ZoneTexte 13"/>
          <p:cNvSpPr txBox="1"/>
          <p:nvPr/>
        </p:nvSpPr>
        <p:spPr>
          <a:xfrm>
            <a:off x="1314134" y="2590201"/>
            <a:ext cx="9772456" cy="280591"/>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Formations continues et diplômantes</a:t>
            </a:r>
          </a:p>
        </p:txBody>
      </p:sp>
      <p:sp>
        <p:nvSpPr>
          <p:cNvPr id="15" name="ZoneTexte 14"/>
          <p:cNvSpPr txBox="1"/>
          <p:nvPr/>
        </p:nvSpPr>
        <p:spPr>
          <a:xfrm>
            <a:off x="1520490" y="3241698"/>
            <a:ext cx="1162162" cy="467651"/>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Processus de recrutement</a:t>
            </a:r>
          </a:p>
        </p:txBody>
      </p:sp>
      <p:sp>
        <p:nvSpPr>
          <p:cNvPr id="16" name="ZoneTexte 15"/>
          <p:cNvSpPr txBox="1"/>
          <p:nvPr/>
        </p:nvSpPr>
        <p:spPr>
          <a:xfrm>
            <a:off x="3126009" y="2979872"/>
            <a:ext cx="865572" cy="280591"/>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Concours</a:t>
            </a:r>
          </a:p>
        </p:txBody>
      </p:sp>
      <p:sp>
        <p:nvSpPr>
          <p:cNvPr id="17" name="ZoneTexte 16"/>
          <p:cNvSpPr txBox="1"/>
          <p:nvPr/>
        </p:nvSpPr>
        <p:spPr>
          <a:xfrm>
            <a:off x="8425382" y="3004015"/>
            <a:ext cx="1408348" cy="654711"/>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Demande de RQTH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Aides financières FIPHFP</a:t>
            </a:r>
          </a:p>
        </p:txBody>
      </p:sp>
      <p:sp>
        <p:nvSpPr>
          <p:cNvPr id="18" name="ZoneTexte 17"/>
          <p:cNvSpPr txBox="1"/>
          <p:nvPr/>
        </p:nvSpPr>
        <p:spPr>
          <a:xfrm>
            <a:off x="4429003" y="3139564"/>
            <a:ext cx="981216" cy="280591"/>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Promotion</a:t>
            </a:r>
          </a:p>
        </p:txBody>
      </p:sp>
      <p:sp>
        <p:nvSpPr>
          <p:cNvPr id="19" name="ZoneTexte 18"/>
          <p:cNvSpPr txBox="1"/>
          <p:nvPr/>
        </p:nvSpPr>
        <p:spPr>
          <a:xfrm>
            <a:off x="5780546" y="2927871"/>
            <a:ext cx="1376024" cy="461665"/>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Bilan de compétences/</a:t>
            </a:r>
            <a:r>
              <a:rPr kumimoji="0" lang="fr-FR" sz="1200" b="0" i="0" u="none" strike="noStrike" kern="1200" cap="none" spc="0" normalizeH="0" noProof="0" dirty="0">
                <a:ln>
                  <a:noFill/>
                </a:ln>
                <a:solidFill>
                  <a:prstClr val="black"/>
                </a:solidFill>
                <a:effectLst/>
                <a:uLnTx/>
                <a:uFillTx/>
                <a:latin typeface="Calibri" panose="020F0502020204030204"/>
                <a:ea typeface="+mn-ea"/>
                <a:cs typeface="+mn-cs"/>
              </a:rPr>
              <a:t> AEP</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p:cNvSpPr txBox="1"/>
          <p:nvPr/>
        </p:nvSpPr>
        <p:spPr>
          <a:xfrm>
            <a:off x="10024230" y="3185408"/>
            <a:ext cx="1588553" cy="646331"/>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Devenir tuteur (apprentissage)</a:t>
            </a:r>
            <a:r>
              <a:rPr kumimoji="0" lang="fr-FR" sz="1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et préparer son départ</a:t>
            </a:r>
          </a:p>
        </p:txBody>
      </p:sp>
      <p:sp>
        <p:nvSpPr>
          <p:cNvPr id="21" name="ZoneTexte 20"/>
          <p:cNvSpPr txBox="1"/>
          <p:nvPr/>
        </p:nvSpPr>
        <p:spPr>
          <a:xfrm>
            <a:off x="690333" y="3598355"/>
            <a:ext cx="1054440" cy="342944"/>
          </a:xfrm>
          <a:prstGeom prst="rect">
            <a:avLst/>
          </a:prstGeom>
          <a:noFill/>
          <a:ln>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18 ans</a:t>
            </a:r>
          </a:p>
        </p:txBody>
      </p:sp>
      <p:sp>
        <p:nvSpPr>
          <p:cNvPr id="22" name="ZoneTexte 21"/>
          <p:cNvSpPr txBox="1"/>
          <p:nvPr/>
        </p:nvSpPr>
        <p:spPr>
          <a:xfrm>
            <a:off x="11475893" y="3621251"/>
            <a:ext cx="765894" cy="338554"/>
          </a:xfrm>
          <a:prstGeom prst="rect">
            <a:avLst/>
          </a:prstGeom>
          <a:noFill/>
          <a:ln>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65 ans</a:t>
            </a:r>
          </a:p>
        </p:txBody>
      </p:sp>
      <p:sp>
        <p:nvSpPr>
          <p:cNvPr id="23" name="ZoneTexte 22"/>
          <p:cNvSpPr txBox="1"/>
          <p:nvPr/>
        </p:nvSpPr>
        <p:spPr>
          <a:xfrm>
            <a:off x="2518631" y="4941575"/>
            <a:ext cx="8361977" cy="280591"/>
          </a:xfrm>
          <a:prstGeom prst="rect">
            <a:avLst/>
          </a:prstGeom>
          <a:noFill/>
          <a:ln w="1270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Surveillance médicale ou  Surveillance Médicale Particulière par le Service de médecine préventive</a:t>
            </a:r>
          </a:p>
        </p:txBody>
      </p:sp>
      <p:sp>
        <p:nvSpPr>
          <p:cNvPr id="24" name="ZoneTexte 23"/>
          <p:cNvSpPr txBox="1"/>
          <p:nvPr/>
        </p:nvSpPr>
        <p:spPr>
          <a:xfrm>
            <a:off x="1361138" y="4161206"/>
            <a:ext cx="1157496" cy="467651"/>
          </a:xfrm>
          <a:prstGeom prst="rect">
            <a:avLst/>
          </a:prstGeom>
          <a:noFill/>
          <a:ln w="1270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Visite médicale médecin agréé</a:t>
            </a:r>
          </a:p>
        </p:txBody>
      </p:sp>
      <p:sp>
        <p:nvSpPr>
          <p:cNvPr id="25" name="ZoneTexte 24"/>
          <p:cNvSpPr txBox="1"/>
          <p:nvPr/>
        </p:nvSpPr>
        <p:spPr>
          <a:xfrm>
            <a:off x="2965768" y="3866451"/>
            <a:ext cx="2577706" cy="1015663"/>
          </a:xfrm>
          <a:prstGeom prst="rect">
            <a:avLst/>
          </a:prstGeom>
          <a:noFill/>
          <a:ln w="1270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Actions en milieu de travail: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Médecins du travail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Infirmières en santé au travail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Conseillers en prévention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Ergonome/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Psychologu</a:t>
            </a:r>
            <a:r>
              <a:rPr lang="fr-FR" sz="1200" dirty="0">
                <a:solidFill>
                  <a:prstClr val="black"/>
                </a:solidFill>
                <a:latin typeface="Calibri" panose="020F0502020204030204"/>
              </a:rPr>
              <a:t>e du travail</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ZoneTexte 25"/>
          <p:cNvSpPr txBox="1"/>
          <p:nvPr/>
        </p:nvSpPr>
        <p:spPr>
          <a:xfrm>
            <a:off x="8807101" y="3996185"/>
            <a:ext cx="1803642" cy="646331"/>
          </a:xfrm>
          <a:prstGeom prst="rect">
            <a:avLst/>
          </a:prstGeom>
          <a:noFill/>
          <a:ln w="1270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Etude de poste et aménagement de poste de travail </a:t>
            </a:r>
          </a:p>
        </p:txBody>
      </p:sp>
      <p:cxnSp>
        <p:nvCxnSpPr>
          <p:cNvPr id="27" name="Connecteur droit 26"/>
          <p:cNvCxnSpPr>
            <a:stCxn id="21" idx="3"/>
            <a:endCxn id="22" idx="1"/>
          </p:cNvCxnSpPr>
          <p:nvPr/>
        </p:nvCxnSpPr>
        <p:spPr>
          <a:xfrm>
            <a:off x="1744773" y="3769827"/>
            <a:ext cx="9731120" cy="20701"/>
          </a:xfrm>
          <a:prstGeom prst="line">
            <a:avLst/>
          </a:prstGeom>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1314134" y="1648845"/>
            <a:ext cx="1204498" cy="467651"/>
          </a:xfrm>
          <a:prstGeom prst="rect">
            <a:avLst/>
          </a:prstGeom>
          <a:noFill/>
          <a:ln w="12700">
            <a:solidFill>
              <a:schemeClr val="bg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Procédures de recrutement</a:t>
            </a:r>
          </a:p>
        </p:txBody>
      </p:sp>
      <p:sp>
        <p:nvSpPr>
          <p:cNvPr id="29" name="ZoneTexte 28"/>
          <p:cNvSpPr txBox="1"/>
          <p:nvPr/>
        </p:nvSpPr>
        <p:spPr>
          <a:xfrm>
            <a:off x="7160873" y="1644511"/>
            <a:ext cx="1154785" cy="467651"/>
          </a:xfrm>
          <a:prstGeom prst="rect">
            <a:avLst/>
          </a:prstGeom>
          <a:noFill/>
          <a:ln w="12700">
            <a:solidFill>
              <a:schemeClr val="bg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Ressources humaines</a:t>
            </a:r>
          </a:p>
        </p:txBody>
      </p:sp>
      <p:sp>
        <p:nvSpPr>
          <p:cNvPr id="30" name="ZoneTexte 29"/>
          <p:cNvSpPr txBox="1"/>
          <p:nvPr/>
        </p:nvSpPr>
        <p:spPr>
          <a:xfrm>
            <a:off x="5879542" y="5426642"/>
            <a:ext cx="2154698" cy="467651"/>
          </a:xfrm>
          <a:prstGeom prst="rect">
            <a:avLst/>
          </a:prstGeom>
          <a:noFill/>
          <a:ln w="12700">
            <a:solidFill>
              <a:schemeClr val="bg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Suivi des arrêts : prévention de la désinsertion professionnelle</a:t>
            </a:r>
          </a:p>
        </p:txBody>
      </p:sp>
      <p:sp>
        <p:nvSpPr>
          <p:cNvPr id="31" name="ZoneTexte 30"/>
          <p:cNvSpPr txBox="1"/>
          <p:nvPr/>
        </p:nvSpPr>
        <p:spPr>
          <a:xfrm>
            <a:off x="4975139" y="1652248"/>
            <a:ext cx="2037775" cy="467651"/>
          </a:xfrm>
          <a:prstGeom prst="rect">
            <a:avLst/>
          </a:prstGeom>
          <a:noFill/>
          <a:ln w="12700">
            <a:solidFill>
              <a:schemeClr val="bg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Gestion Prévisionnelle des Emplois et des Compétences</a:t>
            </a:r>
          </a:p>
        </p:txBody>
      </p:sp>
      <p:sp>
        <p:nvSpPr>
          <p:cNvPr id="32" name="ZoneTexte 31"/>
          <p:cNvSpPr txBox="1"/>
          <p:nvPr/>
        </p:nvSpPr>
        <p:spPr>
          <a:xfrm>
            <a:off x="8243511" y="5421885"/>
            <a:ext cx="2252865" cy="467651"/>
          </a:xfrm>
          <a:prstGeom prst="rect">
            <a:avLst/>
          </a:prstGeom>
          <a:noFill/>
          <a:ln w="12700">
            <a:solidFill>
              <a:schemeClr val="bg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Politique handicap communication et sensibilisation</a:t>
            </a:r>
          </a:p>
        </p:txBody>
      </p:sp>
      <p:sp>
        <p:nvSpPr>
          <p:cNvPr id="33" name="ZoneTexte 32"/>
          <p:cNvSpPr txBox="1"/>
          <p:nvPr/>
        </p:nvSpPr>
        <p:spPr>
          <a:xfrm>
            <a:off x="1395540" y="5436138"/>
            <a:ext cx="1678595" cy="467651"/>
          </a:xfrm>
          <a:prstGeom prst="rect">
            <a:avLst/>
          </a:prstGeom>
          <a:noFill/>
          <a:ln w="12700">
            <a:solidFill>
              <a:schemeClr val="bg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Politique santé et sécurité au travail</a:t>
            </a:r>
          </a:p>
        </p:txBody>
      </p:sp>
      <p:sp>
        <p:nvSpPr>
          <p:cNvPr id="34" name="ZoneTexte 33"/>
          <p:cNvSpPr txBox="1"/>
          <p:nvPr/>
        </p:nvSpPr>
        <p:spPr>
          <a:xfrm>
            <a:off x="3283281" y="5421884"/>
            <a:ext cx="2417706" cy="467651"/>
          </a:xfrm>
          <a:prstGeom prst="rect">
            <a:avLst/>
          </a:prstGeom>
          <a:noFill/>
          <a:ln w="12700">
            <a:solidFill>
              <a:schemeClr val="bg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Politique de Prévention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DUERP et diagnostic RPS</a:t>
            </a:r>
          </a:p>
        </p:txBody>
      </p:sp>
      <p:sp>
        <p:nvSpPr>
          <p:cNvPr id="35" name="ZoneTexte 34"/>
          <p:cNvSpPr txBox="1"/>
          <p:nvPr/>
        </p:nvSpPr>
        <p:spPr>
          <a:xfrm>
            <a:off x="2689871" y="1652248"/>
            <a:ext cx="2136150" cy="467651"/>
          </a:xfrm>
          <a:prstGeom prst="rect">
            <a:avLst/>
          </a:prstGeom>
          <a:noFill/>
          <a:ln w="12700">
            <a:solidFill>
              <a:schemeClr val="bg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Politique de formation : plan de formations</a:t>
            </a:r>
          </a:p>
        </p:txBody>
      </p:sp>
      <p:sp>
        <p:nvSpPr>
          <p:cNvPr id="36" name="ZoneTexte 35"/>
          <p:cNvSpPr txBox="1"/>
          <p:nvPr/>
        </p:nvSpPr>
        <p:spPr>
          <a:xfrm>
            <a:off x="8518585" y="1661470"/>
            <a:ext cx="1716301" cy="467651"/>
          </a:xfrm>
          <a:prstGeom prst="rect">
            <a:avLst/>
          </a:prstGeom>
          <a:noFill/>
          <a:ln w="12700">
            <a:solidFill>
              <a:schemeClr val="bg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Politique communication</a:t>
            </a:r>
          </a:p>
        </p:txBody>
      </p:sp>
      <p:cxnSp>
        <p:nvCxnSpPr>
          <p:cNvPr id="37" name="Connecteur droit 36"/>
          <p:cNvCxnSpPr/>
          <p:nvPr/>
        </p:nvCxnSpPr>
        <p:spPr>
          <a:xfrm>
            <a:off x="1233210" y="5322425"/>
            <a:ext cx="9748894"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1218497" y="2236039"/>
            <a:ext cx="9748894"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1575145" y="-4856"/>
            <a:ext cx="9035598" cy="374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panose="020B0604020202020204" pitchFamily="34" charset="0"/>
              </a:rPr>
              <a:t>PARCOURS PROFESSIONNEL : LES OUTILS POUR ANTICIPER LES SITUATIONS D’INAPTITUDE</a:t>
            </a:r>
          </a:p>
        </p:txBody>
      </p:sp>
      <p:sp>
        <p:nvSpPr>
          <p:cNvPr id="41" name="ZoneTexte 40"/>
          <p:cNvSpPr txBox="1"/>
          <p:nvPr/>
        </p:nvSpPr>
        <p:spPr>
          <a:xfrm>
            <a:off x="142556" y="369101"/>
            <a:ext cx="12278044" cy="34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La santé n’est pas un état mais un processus qui se construit et qui peut se détériorer.</a:t>
            </a:r>
          </a:p>
        </p:txBody>
      </p:sp>
      <p:sp>
        <p:nvSpPr>
          <p:cNvPr id="43" name="ZoneTexte 42"/>
          <p:cNvSpPr txBox="1"/>
          <p:nvPr/>
        </p:nvSpPr>
        <p:spPr>
          <a:xfrm>
            <a:off x="3435755" y="3375466"/>
            <a:ext cx="865572" cy="280591"/>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Examens</a:t>
            </a:r>
          </a:p>
        </p:txBody>
      </p:sp>
      <p:sp>
        <p:nvSpPr>
          <p:cNvPr id="44" name="ZoneTexte 43"/>
          <p:cNvSpPr txBox="1"/>
          <p:nvPr/>
        </p:nvSpPr>
        <p:spPr>
          <a:xfrm>
            <a:off x="7328405" y="2990586"/>
            <a:ext cx="819723" cy="654711"/>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Mobilité interne et externe</a:t>
            </a:r>
          </a:p>
        </p:txBody>
      </p:sp>
      <p:sp>
        <p:nvSpPr>
          <p:cNvPr id="46" name="ZoneTexte 45"/>
          <p:cNvSpPr txBox="1"/>
          <p:nvPr/>
        </p:nvSpPr>
        <p:spPr>
          <a:xfrm>
            <a:off x="6113377" y="4038168"/>
            <a:ext cx="1944439" cy="646331"/>
          </a:xfrm>
          <a:prstGeom prst="rect">
            <a:avLst/>
          </a:prstGeom>
          <a:noFill/>
          <a:ln w="1270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Visite médicale à la demande suite à des arrêts de travail</a:t>
            </a:r>
          </a:p>
        </p:txBody>
      </p:sp>
      <p:sp>
        <p:nvSpPr>
          <p:cNvPr id="48" name="ZoneTexte 47"/>
          <p:cNvSpPr txBox="1"/>
          <p:nvPr/>
        </p:nvSpPr>
        <p:spPr>
          <a:xfrm>
            <a:off x="3223054" y="3616021"/>
            <a:ext cx="1054440" cy="342944"/>
          </a:xfrm>
          <a:prstGeom prst="rect">
            <a:avLst/>
          </a:prstGeom>
          <a:noFill/>
          <a:ln>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49" name="ZoneTexte 48"/>
          <p:cNvSpPr txBox="1"/>
          <p:nvPr/>
        </p:nvSpPr>
        <p:spPr>
          <a:xfrm>
            <a:off x="5510704" y="3619301"/>
            <a:ext cx="1054440" cy="342944"/>
          </a:xfrm>
          <a:prstGeom prst="rect">
            <a:avLst/>
          </a:prstGeom>
          <a:noFill/>
          <a:ln>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50" name="ZoneTexte 49"/>
          <p:cNvSpPr txBox="1"/>
          <p:nvPr/>
        </p:nvSpPr>
        <p:spPr>
          <a:xfrm>
            <a:off x="8041566" y="3626735"/>
            <a:ext cx="1054440" cy="342944"/>
          </a:xfrm>
          <a:prstGeom prst="rect">
            <a:avLst/>
          </a:prstGeom>
          <a:noFill/>
          <a:ln>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51" name="Connecteur en angle 50"/>
          <p:cNvCxnSpPr>
            <a:endCxn id="23" idx="1"/>
          </p:cNvCxnSpPr>
          <p:nvPr/>
        </p:nvCxnSpPr>
        <p:spPr>
          <a:xfrm>
            <a:off x="1935886" y="4628857"/>
            <a:ext cx="582746" cy="453015"/>
          </a:xfrm>
          <a:prstGeom prst="bentConnector3">
            <a:avLst>
              <a:gd name="adj1" fmla="val 869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ZoneTexte 60"/>
          <p:cNvSpPr txBox="1"/>
          <p:nvPr/>
        </p:nvSpPr>
        <p:spPr>
          <a:xfrm>
            <a:off x="5776493" y="3412743"/>
            <a:ext cx="1403953" cy="276999"/>
          </a:xfrm>
          <a:prstGeom prst="rect">
            <a:avLst/>
          </a:prstGeom>
          <a:noFill/>
          <a:ln w="1270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Stages</a:t>
            </a:r>
          </a:p>
        </p:txBody>
      </p:sp>
      <p:sp>
        <p:nvSpPr>
          <p:cNvPr id="58" name="ZoneTexte 57"/>
          <p:cNvSpPr txBox="1"/>
          <p:nvPr/>
        </p:nvSpPr>
        <p:spPr>
          <a:xfrm>
            <a:off x="1520490" y="2922575"/>
            <a:ext cx="1151981" cy="280591"/>
          </a:xfrm>
          <a:prstGeom prst="rect">
            <a:avLst/>
          </a:prstGeom>
          <a:noFill/>
          <a:ln w="1270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Fiche de poste</a:t>
            </a:r>
          </a:p>
        </p:txBody>
      </p:sp>
      <p:pic>
        <p:nvPicPr>
          <p:cNvPr id="57" name="Image 56">
            <a:extLst>
              <a:ext uri="{FF2B5EF4-FFF2-40B4-BE49-F238E27FC236}">
                <a16:creationId xmlns:a16="http://schemas.microsoft.com/office/drawing/2014/main" id="{A956F564-4F50-1A8C-46D9-0867379C7D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3524" y="319498"/>
            <a:ext cx="1320188" cy="1413483"/>
          </a:xfrm>
          <a:prstGeom prst="rect">
            <a:avLst/>
          </a:prstGeom>
        </p:spPr>
      </p:pic>
    </p:spTree>
    <p:custDataLst>
      <p:tags r:id="rId1"/>
    </p:custDataLst>
    <p:extLst>
      <p:ext uri="{BB962C8B-B14F-4D97-AF65-F5344CB8AC3E}">
        <p14:creationId xmlns:p14="http://schemas.microsoft.com/office/powerpoint/2010/main" val="1595174184"/>
      </p:ext>
    </p:extLst>
  </p:cSld>
  <p:clrMapOvr>
    <a:masterClrMapping/>
  </p:clrMapOvr>
  <mc:AlternateContent xmlns:mc="http://schemas.openxmlformats.org/markup-compatibility/2006" xmlns:p14="http://schemas.microsoft.com/office/powerpoint/2010/main">
    <mc:Choice Requires="p14">
      <p:transition spd="slow" p14:dur="2000" advTm="15135"/>
    </mc:Choice>
    <mc:Fallback xmlns="">
      <p:transition spd="slow" advTm="151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animEffect transition="in" filter="fade">
                                      <p:cBhvr>
                                        <p:cTn id="95" dur="500"/>
                                        <p:tgtEl>
                                          <p:spTgt spid="6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fade">
                                      <p:cBhvr>
                                        <p:cTn id="105" dur="500"/>
                                        <p:tgtEl>
                                          <p:spTgt spid="3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500"/>
                                        <p:tgtEl>
                                          <p:spTgt spid="4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fade">
                                      <p:cBhvr>
                                        <p:cTn id="115" dur="500"/>
                                        <p:tgtEl>
                                          <p:spTgt spid="3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500"/>
                                        <p:tgtEl>
                                          <p:spTgt spid="1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fade">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fade">
                                      <p:cBhvr>
                                        <p:cTn id="135" dur="500"/>
                                        <p:tgtEl>
                                          <p:spTgt spid="2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fade">
                                      <p:cBhvr>
                                        <p:cTn id="140" dur="500"/>
                                        <p:tgtEl>
                                          <p:spTgt spid="36"/>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9"/>
                                        </p:tgtEl>
                                        <p:attrNameLst>
                                          <p:attrName>style.visibility</p:attrName>
                                        </p:attrNameLst>
                                      </p:cBhvr>
                                      <p:to>
                                        <p:strVal val="visible"/>
                                      </p:to>
                                    </p:set>
                                    <p:animEffect transition="in" filter="fade">
                                      <p:cBhvr>
                                        <p:cTn id="1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animBg="1"/>
      <p:bldP spid="15" grpId="0" animBg="1"/>
      <p:bldP spid="16" grpId="0" animBg="1"/>
      <p:bldP spid="17" grpId="0" animBg="1"/>
      <p:bldP spid="18" grpId="0" animBg="1"/>
      <p:bldP spid="19" grpId="0" animBg="1"/>
      <p:bldP spid="20" grpId="0" animBg="1"/>
      <p:bldP spid="23" grpId="0" animBg="1"/>
      <p:bldP spid="24" grpId="0" animBg="1"/>
      <p:bldP spid="25" grpId="0" animBg="1"/>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43" grpId="0" animBg="1"/>
      <p:bldP spid="44" grpId="0" animBg="1"/>
      <p:bldP spid="46" grpId="0" animBg="1"/>
      <p:bldP spid="61"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Espace réservé du texte 7"/>
          <p:cNvSpPr>
            <a:spLocks noGrp="1"/>
          </p:cNvSpPr>
          <p:nvPr>
            <p:ph type="body" idx="1"/>
          </p:nvPr>
        </p:nvSpPr>
        <p:spPr>
          <a:xfrm>
            <a:off x="2783632" y="2420888"/>
            <a:ext cx="7224334" cy="1584176"/>
          </a:xfrm>
        </p:spPr>
        <p:txBody>
          <a:bodyPr>
            <a:normAutofit/>
          </a:bodyPr>
          <a:lstStyle/>
          <a:p>
            <a:r>
              <a:rPr lang="fr-FR" baseline="30000" dirty="0">
                <a:latin typeface="Arial" panose="020B0604020202020204" pitchFamily="34" charset="0"/>
                <a:cs typeface="Arial" panose="020B0604020202020204" pitchFamily="34" charset="0"/>
              </a:rPr>
              <a:t>Retrouvez toutes les informations du service sur le site du CDG33 :</a:t>
            </a:r>
          </a:p>
          <a:p>
            <a:endParaRPr lang="fr-FR" baseline="30000" dirty="0">
              <a:latin typeface="Arial" panose="020B0604020202020204" pitchFamily="34" charset="0"/>
              <a:cs typeface="Arial" panose="020B0604020202020204" pitchFamily="34" charset="0"/>
            </a:endParaRPr>
          </a:p>
          <a:p>
            <a:r>
              <a:rPr lang="fr-FR" baseline="30000" dirty="0">
                <a:latin typeface="Arial" panose="020B0604020202020204" pitchFamily="34" charset="0"/>
                <a:cs typeface="Arial" panose="020B0604020202020204" pitchFamily="34" charset="0"/>
              </a:rPr>
              <a:t>Les supports d’information de la journée seront disponibles sur notre site internet </a:t>
            </a:r>
            <a:r>
              <a:rPr lang="fr-FR" baseline="30000" dirty="0">
                <a:latin typeface="Arial" panose="020B0604020202020204" pitchFamily="34" charset="0"/>
                <a:cs typeface="Arial" panose="020B0604020202020204" pitchFamily="34" charset="0"/>
                <a:hlinkClick r:id="rId2"/>
              </a:rPr>
              <a:t>www.cdg33.fr</a:t>
            </a:r>
            <a:r>
              <a:rPr lang="fr-FR" baseline="30000" dirty="0">
                <a:latin typeface="Arial" panose="020B0604020202020204" pitchFamily="34" charset="0"/>
                <a:cs typeface="Arial" panose="020B0604020202020204" pitchFamily="34" charset="0"/>
              </a:rPr>
              <a:t> </a:t>
            </a:r>
          </a:p>
        </p:txBody>
      </p:sp>
      <p:sp>
        <p:nvSpPr>
          <p:cNvPr id="8196" name="Espace réservé de la date 3"/>
          <p:cNvSpPr>
            <a:spLocks noGrp="1"/>
          </p:cNvSpPr>
          <p:nvPr>
            <p:ph type="dt" sz="half" idx="10"/>
          </p:nvPr>
        </p:nvSpPr>
        <p:spPr>
          <a:noFill/>
        </p:spPr>
        <p:txBody>
          <a:bodyPr/>
          <a:lstStyle>
            <a:lvl1pPr>
              <a:spcBef>
                <a:spcPct val="20000"/>
              </a:spcBef>
              <a:buChar char="•"/>
              <a:defRPr sz="2100">
                <a:solidFill>
                  <a:schemeClr val="tx1"/>
                </a:solidFill>
                <a:latin typeface="Helvetica" panose="020B0604020202020204" pitchFamily="34" charset="0"/>
              </a:defRPr>
            </a:lvl1pPr>
            <a:lvl2pPr marL="557213" indent="-214313">
              <a:spcBef>
                <a:spcPct val="20000"/>
              </a:spcBef>
              <a:buChar char="–"/>
              <a:defRPr sz="1800">
                <a:solidFill>
                  <a:schemeClr val="tx1"/>
                </a:solidFill>
                <a:latin typeface="Helvetica" panose="020B0604020202020204" pitchFamily="34" charset="0"/>
              </a:defRPr>
            </a:lvl2pPr>
            <a:lvl3pPr marL="857250" indent="-171450">
              <a:spcBef>
                <a:spcPct val="20000"/>
              </a:spcBef>
              <a:buChar char="•"/>
              <a:defRPr sz="1500">
                <a:solidFill>
                  <a:schemeClr val="tx1"/>
                </a:solidFill>
                <a:latin typeface="Helvetica" panose="020B0604020202020204" pitchFamily="34" charset="0"/>
              </a:defRPr>
            </a:lvl3pPr>
            <a:lvl4pPr marL="1200150" indent="-171450">
              <a:spcBef>
                <a:spcPct val="20000"/>
              </a:spcBef>
              <a:buChar char="–"/>
              <a:defRPr>
                <a:solidFill>
                  <a:schemeClr val="tx1"/>
                </a:solidFill>
                <a:latin typeface="Helvetica" panose="020B0604020202020204" pitchFamily="34" charset="0"/>
              </a:defRPr>
            </a:lvl4pPr>
            <a:lvl5pPr marL="1543050" indent="-171450">
              <a:spcBef>
                <a:spcPct val="20000"/>
              </a:spcBef>
              <a:buChar char="»"/>
              <a:defRPr>
                <a:solidFill>
                  <a:schemeClr val="tx1"/>
                </a:solidFill>
                <a:latin typeface="Helvetica" panose="020B0604020202020204" pitchFamily="34" charset="0"/>
              </a:defRPr>
            </a:lvl5pPr>
            <a:lvl6pPr marL="1885950" indent="-171450" fontAlgn="base">
              <a:spcBef>
                <a:spcPct val="20000"/>
              </a:spcBef>
              <a:spcAft>
                <a:spcPct val="0"/>
              </a:spcAft>
              <a:buChar char="»"/>
              <a:defRPr>
                <a:solidFill>
                  <a:schemeClr val="tx1"/>
                </a:solidFill>
                <a:latin typeface="Helvetica" panose="020B0604020202020204" pitchFamily="34" charset="0"/>
              </a:defRPr>
            </a:lvl6pPr>
            <a:lvl7pPr marL="2228850" indent="-171450" fontAlgn="base">
              <a:spcBef>
                <a:spcPct val="20000"/>
              </a:spcBef>
              <a:spcAft>
                <a:spcPct val="0"/>
              </a:spcAft>
              <a:buChar char="»"/>
              <a:defRPr>
                <a:solidFill>
                  <a:schemeClr val="tx1"/>
                </a:solidFill>
                <a:latin typeface="Helvetica" panose="020B0604020202020204" pitchFamily="34" charset="0"/>
              </a:defRPr>
            </a:lvl7pPr>
            <a:lvl8pPr marL="2571750" indent="-171450" fontAlgn="base">
              <a:spcBef>
                <a:spcPct val="20000"/>
              </a:spcBef>
              <a:spcAft>
                <a:spcPct val="0"/>
              </a:spcAft>
              <a:buChar char="»"/>
              <a:defRPr>
                <a:solidFill>
                  <a:schemeClr val="tx1"/>
                </a:solidFill>
                <a:latin typeface="Helvetica" panose="020B0604020202020204" pitchFamily="34" charset="0"/>
              </a:defRPr>
            </a:lvl8pPr>
            <a:lvl9pPr marL="2914650" indent="-171450" fontAlgn="base">
              <a:spcBef>
                <a:spcPct val="20000"/>
              </a:spcBef>
              <a:spcAft>
                <a:spcPct val="0"/>
              </a:spcAft>
              <a:buChar char="»"/>
              <a:defRPr>
                <a:solidFill>
                  <a:schemeClr val="tx1"/>
                </a:solidFill>
                <a:latin typeface="Helvetica" panose="020B0604020202020204" pitchFamily="34" charset="0"/>
              </a:defRPr>
            </a:lvl9pPr>
          </a:lstStyle>
          <a:p>
            <a:pPr>
              <a:buNone/>
              <a:defRPr/>
            </a:pPr>
            <a:r>
              <a:rPr lang="fr-FR" sz="1050"/>
              <a:t>Novembre 2020</a:t>
            </a:r>
            <a:endParaRPr lang="fr-FR" sz="1050" dirty="0"/>
          </a:p>
        </p:txBody>
      </p:sp>
      <p:sp>
        <p:nvSpPr>
          <p:cNvPr id="8197" name="Espace réservé du numéro de diapositive 4"/>
          <p:cNvSpPr>
            <a:spLocks noGrp="1"/>
          </p:cNvSpPr>
          <p:nvPr>
            <p:ph type="sldNum" sz="quarter" idx="12"/>
          </p:nvPr>
        </p:nvSpPr>
        <p:spPr>
          <a:noFill/>
        </p:spPr>
        <p:txBody>
          <a:bodyPr/>
          <a:lstStyle>
            <a:lvl1pPr>
              <a:spcBef>
                <a:spcPct val="20000"/>
              </a:spcBef>
              <a:buChar char="•"/>
              <a:defRPr sz="2100">
                <a:solidFill>
                  <a:schemeClr val="tx1"/>
                </a:solidFill>
                <a:latin typeface="Helvetica" panose="020B0604020202020204" pitchFamily="34" charset="0"/>
              </a:defRPr>
            </a:lvl1pPr>
            <a:lvl2pPr marL="557213" indent="-214313">
              <a:spcBef>
                <a:spcPct val="20000"/>
              </a:spcBef>
              <a:buChar char="–"/>
              <a:defRPr sz="1800">
                <a:solidFill>
                  <a:schemeClr val="tx1"/>
                </a:solidFill>
                <a:latin typeface="Helvetica" panose="020B0604020202020204" pitchFamily="34" charset="0"/>
              </a:defRPr>
            </a:lvl2pPr>
            <a:lvl3pPr marL="857250" indent="-171450">
              <a:spcBef>
                <a:spcPct val="20000"/>
              </a:spcBef>
              <a:buChar char="•"/>
              <a:defRPr sz="1500">
                <a:solidFill>
                  <a:schemeClr val="tx1"/>
                </a:solidFill>
                <a:latin typeface="Helvetica" panose="020B0604020202020204" pitchFamily="34" charset="0"/>
              </a:defRPr>
            </a:lvl3pPr>
            <a:lvl4pPr marL="1200150" indent="-171450">
              <a:spcBef>
                <a:spcPct val="20000"/>
              </a:spcBef>
              <a:buChar char="–"/>
              <a:defRPr>
                <a:solidFill>
                  <a:schemeClr val="tx1"/>
                </a:solidFill>
                <a:latin typeface="Helvetica" panose="020B0604020202020204" pitchFamily="34" charset="0"/>
              </a:defRPr>
            </a:lvl4pPr>
            <a:lvl5pPr marL="1543050" indent="-171450">
              <a:spcBef>
                <a:spcPct val="20000"/>
              </a:spcBef>
              <a:buChar char="»"/>
              <a:defRPr>
                <a:solidFill>
                  <a:schemeClr val="tx1"/>
                </a:solidFill>
                <a:latin typeface="Helvetica" panose="020B0604020202020204" pitchFamily="34" charset="0"/>
              </a:defRPr>
            </a:lvl5pPr>
            <a:lvl6pPr marL="1885950" indent="-171450" fontAlgn="base">
              <a:spcBef>
                <a:spcPct val="20000"/>
              </a:spcBef>
              <a:spcAft>
                <a:spcPct val="0"/>
              </a:spcAft>
              <a:buChar char="»"/>
              <a:defRPr>
                <a:solidFill>
                  <a:schemeClr val="tx1"/>
                </a:solidFill>
                <a:latin typeface="Helvetica" panose="020B0604020202020204" pitchFamily="34" charset="0"/>
              </a:defRPr>
            </a:lvl6pPr>
            <a:lvl7pPr marL="2228850" indent="-171450" fontAlgn="base">
              <a:spcBef>
                <a:spcPct val="20000"/>
              </a:spcBef>
              <a:spcAft>
                <a:spcPct val="0"/>
              </a:spcAft>
              <a:buChar char="»"/>
              <a:defRPr>
                <a:solidFill>
                  <a:schemeClr val="tx1"/>
                </a:solidFill>
                <a:latin typeface="Helvetica" panose="020B0604020202020204" pitchFamily="34" charset="0"/>
              </a:defRPr>
            </a:lvl7pPr>
            <a:lvl8pPr marL="2571750" indent="-171450" fontAlgn="base">
              <a:spcBef>
                <a:spcPct val="20000"/>
              </a:spcBef>
              <a:spcAft>
                <a:spcPct val="0"/>
              </a:spcAft>
              <a:buChar char="»"/>
              <a:defRPr>
                <a:solidFill>
                  <a:schemeClr val="tx1"/>
                </a:solidFill>
                <a:latin typeface="Helvetica" panose="020B0604020202020204" pitchFamily="34" charset="0"/>
              </a:defRPr>
            </a:lvl8pPr>
            <a:lvl9pPr marL="2914650" indent="-171450" fontAlgn="base">
              <a:spcBef>
                <a:spcPct val="20000"/>
              </a:spcBef>
              <a:spcAft>
                <a:spcPct val="0"/>
              </a:spcAft>
              <a:buChar char="»"/>
              <a:defRPr>
                <a:solidFill>
                  <a:schemeClr val="tx1"/>
                </a:solidFill>
                <a:latin typeface="Helvetica" panose="020B0604020202020204" pitchFamily="34" charset="0"/>
              </a:defRPr>
            </a:lvl9pPr>
          </a:lstStyle>
          <a:p>
            <a:pPr>
              <a:spcBef>
                <a:spcPct val="0"/>
              </a:spcBef>
              <a:buFontTx/>
              <a:buNone/>
            </a:pPr>
            <a:fld id="{25CE28AC-F107-4071-986B-D9A042162BED}" type="slidenum">
              <a:rPr lang="fr-FR" altLang="fr-FR" sz="1050"/>
              <a:pPr>
                <a:spcBef>
                  <a:spcPct val="0"/>
                </a:spcBef>
                <a:buFontTx/>
                <a:buNone/>
              </a:pPr>
              <a:t>36</a:t>
            </a:fld>
            <a:endParaRPr lang="fr-FR" altLang="fr-FR" sz="1050"/>
          </a:p>
        </p:txBody>
      </p:sp>
      <p:sp>
        <p:nvSpPr>
          <p:cNvPr id="2" name="Rectangle 1"/>
          <p:cNvSpPr/>
          <p:nvPr/>
        </p:nvSpPr>
        <p:spPr>
          <a:xfrm>
            <a:off x="2060734" y="2708921"/>
            <a:ext cx="722899" cy="1323439"/>
          </a:xfrm>
          <a:prstGeom prst="rect">
            <a:avLst/>
          </a:prstGeom>
        </p:spPr>
        <p:txBody>
          <a:bodyPr wrap="square">
            <a:spAutoFit/>
          </a:bodyPr>
          <a:lstStyle/>
          <a:p>
            <a:r>
              <a:rPr lang="fr-FR" sz="8000" baseline="30000" dirty="0">
                <a:latin typeface="PeaxDrawnIcons" panose="02000603000000000000" pitchFamily="2" charset="0"/>
                <a:ea typeface="PeaxDrawnIcons" panose="02000603000000000000" pitchFamily="2" charset="0"/>
              </a:rPr>
              <a:t>q</a:t>
            </a:r>
            <a:endParaRPr lang="fr-FR" sz="8000" dirty="0"/>
          </a:p>
        </p:txBody>
      </p:sp>
      <p:sp>
        <p:nvSpPr>
          <p:cNvPr id="3" name="Rectangle 2"/>
          <p:cNvSpPr/>
          <p:nvPr/>
        </p:nvSpPr>
        <p:spPr>
          <a:xfrm>
            <a:off x="2783632" y="1857018"/>
            <a:ext cx="4868716" cy="707886"/>
          </a:xfrm>
          <a:prstGeom prst="rect">
            <a:avLst/>
          </a:prstGeom>
        </p:spPr>
        <p:txBody>
          <a:bodyPr wrap="square">
            <a:spAutoFit/>
          </a:bodyPr>
          <a:lstStyle/>
          <a:p>
            <a:r>
              <a:rPr lang="fr-FR" sz="4000" b="1" baseline="30000" dirty="0">
                <a:solidFill>
                  <a:srgbClr val="59A4D3"/>
                </a:solidFill>
              </a:rPr>
              <a:t>A consulter / A télécharger :</a:t>
            </a:r>
            <a:endParaRPr lang="fr-FR" sz="4000" dirty="0">
              <a:solidFill>
                <a:srgbClr val="59A4D3"/>
              </a:solidFill>
            </a:endParaRPr>
          </a:p>
        </p:txBody>
      </p:sp>
      <p:sp>
        <p:nvSpPr>
          <p:cNvPr id="11" name="Rectangle 10"/>
          <p:cNvSpPr/>
          <p:nvPr/>
        </p:nvSpPr>
        <p:spPr>
          <a:xfrm>
            <a:off x="5129131" y="5446578"/>
            <a:ext cx="4868716" cy="707886"/>
          </a:xfrm>
          <a:prstGeom prst="rect">
            <a:avLst/>
          </a:prstGeom>
        </p:spPr>
        <p:txBody>
          <a:bodyPr wrap="square">
            <a:spAutoFit/>
          </a:bodyPr>
          <a:lstStyle/>
          <a:p>
            <a:r>
              <a:rPr lang="fr-FR" sz="4000" b="1" baseline="30000" dirty="0">
                <a:solidFill>
                  <a:srgbClr val="59A4D3"/>
                </a:solidFill>
              </a:rPr>
              <a:t>Suivez-nous</a:t>
            </a:r>
            <a:r>
              <a:rPr lang="fr-FR" sz="4000" b="1" dirty="0">
                <a:solidFill>
                  <a:srgbClr val="59A4D3"/>
                </a:solidFill>
              </a:rPr>
              <a:t> </a:t>
            </a:r>
            <a:r>
              <a:rPr lang="fr-FR" sz="4000" b="1" baseline="30000" dirty="0">
                <a:solidFill>
                  <a:srgbClr val="59A4D3"/>
                </a:solidFill>
              </a:rPr>
              <a:t>sur</a:t>
            </a:r>
            <a:r>
              <a:rPr lang="fr-FR" sz="4000" b="1" dirty="0">
                <a:solidFill>
                  <a:srgbClr val="59A4D3"/>
                </a:solidFill>
              </a:rPr>
              <a:t> </a:t>
            </a:r>
            <a:r>
              <a:rPr lang="fr-FR" sz="4000" b="1" baseline="30000" dirty="0">
                <a:solidFill>
                  <a:srgbClr val="59A4D3"/>
                </a:solidFill>
              </a:rPr>
              <a:t>:</a:t>
            </a:r>
            <a:endParaRPr lang="fr-FR" sz="4000" dirty="0">
              <a:solidFill>
                <a:srgbClr val="59A4D3"/>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6" y="5446579"/>
            <a:ext cx="1763688" cy="478125"/>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472" y="183729"/>
            <a:ext cx="1576920" cy="168835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5" name="Espace réservé du contenu 4">
            <a:extLst>
              <a:ext uri="{FF2B5EF4-FFF2-40B4-BE49-F238E27FC236}">
                <a16:creationId xmlns:a16="http://schemas.microsoft.com/office/drawing/2014/main" id="{53AAC790-F950-48B0-A89D-4E81C8547E62}"/>
              </a:ext>
            </a:extLst>
          </p:cNvPr>
          <p:cNvSpPr>
            <a:spLocks noGrp="1"/>
          </p:cNvSpPr>
          <p:nvPr>
            <p:ph idx="1"/>
          </p:nvPr>
        </p:nvSpPr>
        <p:spPr/>
        <p:txBody>
          <a:bodyPr>
            <a:normAutofit/>
          </a:bodyPr>
          <a:lstStyle/>
          <a:p>
            <a:pPr marL="0" indent="0" algn="ctr">
              <a:buNone/>
            </a:pPr>
            <a:endParaRPr lang="fr-FR" dirty="0"/>
          </a:p>
          <a:p>
            <a:pPr marL="0" indent="0" algn="ctr">
              <a:buNone/>
            </a:pPr>
            <a:endParaRPr lang="fr-FR" dirty="0"/>
          </a:p>
          <a:p>
            <a:pPr marL="0" indent="0" algn="ctr">
              <a:buNone/>
            </a:pPr>
            <a:endParaRPr lang="fr-FR" dirty="0"/>
          </a:p>
        </p:txBody>
      </p:sp>
      <p:pic>
        <p:nvPicPr>
          <p:cNvPr id="4" name="Image 3">
            <a:extLst>
              <a:ext uri="{FF2B5EF4-FFF2-40B4-BE49-F238E27FC236}">
                <a16:creationId xmlns:a16="http://schemas.microsoft.com/office/drawing/2014/main" id="{73B064E3-9E38-2E07-6A9A-291FEB4F04B4}"/>
              </a:ext>
            </a:extLst>
          </p:cNvPr>
          <p:cNvPicPr>
            <a:picLocks noChangeAspect="1"/>
          </p:cNvPicPr>
          <p:nvPr/>
        </p:nvPicPr>
        <p:blipFill>
          <a:blip r:embed="rId4"/>
          <a:stretch>
            <a:fillRect/>
          </a:stretch>
        </p:blipFill>
        <p:spPr>
          <a:xfrm>
            <a:off x="1847527" y="1268760"/>
            <a:ext cx="8380647" cy="5266641"/>
          </a:xfrm>
          <a:prstGeom prst="rect">
            <a:avLst/>
          </a:prstGeom>
        </p:spPr>
      </p:pic>
    </p:spTree>
    <p:extLst>
      <p:ext uri="{BB962C8B-B14F-4D97-AF65-F5344CB8AC3E}">
        <p14:creationId xmlns:p14="http://schemas.microsoft.com/office/powerpoint/2010/main" val="2283998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5" name="Espace réservé du contenu 4">
            <a:extLst>
              <a:ext uri="{FF2B5EF4-FFF2-40B4-BE49-F238E27FC236}">
                <a16:creationId xmlns:a16="http://schemas.microsoft.com/office/drawing/2014/main" id="{53AAC790-F950-48B0-A89D-4E81C8547E62}"/>
              </a:ext>
            </a:extLst>
          </p:cNvPr>
          <p:cNvSpPr>
            <a:spLocks noGrp="1"/>
          </p:cNvSpPr>
          <p:nvPr>
            <p:ph idx="1"/>
          </p:nvPr>
        </p:nvSpPr>
        <p:spPr/>
        <p:txBody>
          <a:bodyPr>
            <a:normAutofit/>
          </a:bodyPr>
          <a:lstStyle/>
          <a:p>
            <a:pPr marL="0" indent="0" algn="ctr">
              <a:buNone/>
            </a:pPr>
            <a:endParaRPr lang="fr-FR" dirty="0"/>
          </a:p>
          <a:p>
            <a:pPr marL="0" indent="0" algn="ctr">
              <a:buNone/>
            </a:pPr>
            <a:endParaRPr lang="fr-FR" dirty="0"/>
          </a:p>
          <a:p>
            <a:pPr marL="0" indent="0" algn="ctr">
              <a:buNone/>
            </a:pPr>
            <a:endParaRPr lang="fr-FR" dirty="0"/>
          </a:p>
        </p:txBody>
      </p:sp>
      <p:pic>
        <p:nvPicPr>
          <p:cNvPr id="6" name="Image 5">
            <a:extLst>
              <a:ext uri="{FF2B5EF4-FFF2-40B4-BE49-F238E27FC236}">
                <a16:creationId xmlns:a16="http://schemas.microsoft.com/office/drawing/2014/main" id="{625C022E-F8BF-DA2A-5DB4-1B7247F94C9E}"/>
              </a:ext>
            </a:extLst>
          </p:cNvPr>
          <p:cNvPicPr>
            <a:picLocks noChangeAspect="1"/>
          </p:cNvPicPr>
          <p:nvPr/>
        </p:nvPicPr>
        <p:blipFill>
          <a:blip r:embed="rId4"/>
          <a:stretch>
            <a:fillRect/>
          </a:stretch>
        </p:blipFill>
        <p:spPr>
          <a:xfrm>
            <a:off x="1919536" y="1340768"/>
            <a:ext cx="8352928" cy="5092995"/>
          </a:xfrm>
          <a:prstGeom prst="rect">
            <a:avLst/>
          </a:prstGeom>
        </p:spPr>
      </p:pic>
    </p:spTree>
    <p:extLst>
      <p:ext uri="{BB962C8B-B14F-4D97-AF65-F5344CB8AC3E}">
        <p14:creationId xmlns:p14="http://schemas.microsoft.com/office/powerpoint/2010/main" val="2409477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pic>
        <p:nvPicPr>
          <p:cNvPr id="1028" name="Picture 4" descr="Processus de deuil et de résilience">
            <a:extLst>
              <a:ext uri="{FF2B5EF4-FFF2-40B4-BE49-F238E27FC236}">
                <a16:creationId xmlns:a16="http://schemas.microsoft.com/office/drawing/2014/main" id="{E48D4E05-090B-157F-1843-8442639062C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76114" y="833787"/>
            <a:ext cx="7379222" cy="51904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310604C-4D26-EA7C-21A3-59B74737AF4D}"/>
              </a:ext>
            </a:extLst>
          </p:cNvPr>
          <p:cNvSpPr txBox="1"/>
          <p:nvPr/>
        </p:nvSpPr>
        <p:spPr>
          <a:xfrm>
            <a:off x="2351584" y="332656"/>
            <a:ext cx="7200800" cy="369332"/>
          </a:xfrm>
          <a:prstGeom prst="rect">
            <a:avLst/>
          </a:prstGeom>
          <a:noFill/>
        </p:spPr>
        <p:txBody>
          <a:bodyPr wrap="square" rtlCol="0">
            <a:spAutoFit/>
          </a:bodyPr>
          <a:lstStyle/>
          <a:p>
            <a:r>
              <a:rPr lang="fr-FR" dirty="0"/>
              <a:t>D’un point de vue psychologique</a:t>
            </a:r>
          </a:p>
        </p:txBody>
      </p:sp>
    </p:spTree>
    <p:extLst>
      <p:ext uri="{BB962C8B-B14F-4D97-AF65-F5344CB8AC3E}">
        <p14:creationId xmlns:p14="http://schemas.microsoft.com/office/powerpoint/2010/main" val="80028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a:defRPr/>
            </a:pPr>
            <a:r>
              <a:rPr lang="fr-FR"/>
              <a:t>DATE</a:t>
            </a:r>
          </a:p>
        </p:txBody>
      </p:sp>
      <p:sp>
        <p:nvSpPr>
          <p:cNvPr id="5" name="Espace réservé du numéro de diapositive 4"/>
          <p:cNvSpPr>
            <a:spLocks noGrp="1"/>
          </p:cNvSpPr>
          <p:nvPr>
            <p:ph type="sldNum" sz="quarter" idx="12"/>
          </p:nvPr>
        </p:nvSpPr>
        <p:spPr/>
        <p:txBody>
          <a:bodyPr/>
          <a:lstStyle/>
          <a:p>
            <a:pPr>
              <a:defRPr/>
            </a:pPr>
            <a:fld id="{40194498-F8C7-4173-AD13-2ED4B12B2002}" type="slidenum">
              <a:rPr lang="fr-FR" smtClean="0"/>
              <a:pPr>
                <a:defRPr/>
              </a:pPr>
              <a:t>7</a:t>
            </a:fld>
            <a:endParaRPr lang="fr-FR"/>
          </a:p>
        </p:txBody>
      </p:sp>
      <p:pic>
        <p:nvPicPr>
          <p:cNvPr id="7" name="Image 6"/>
          <p:cNvPicPr>
            <a:picLocks noChangeAspect="1"/>
          </p:cNvPicPr>
          <p:nvPr/>
        </p:nvPicPr>
        <p:blipFill>
          <a:blip r:embed="rId3"/>
          <a:stretch>
            <a:fillRect/>
          </a:stretch>
        </p:blipFill>
        <p:spPr>
          <a:xfrm>
            <a:off x="3420930" y="3513533"/>
            <a:ext cx="5166808" cy="3200677"/>
          </a:xfrm>
          <a:prstGeom prst="rect">
            <a:avLst/>
          </a:prstGeom>
        </p:spPr>
      </p:pic>
      <p:pic>
        <p:nvPicPr>
          <p:cNvPr id="8" name="Image 7"/>
          <p:cNvPicPr>
            <a:picLocks noChangeAspect="1"/>
          </p:cNvPicPr>
          <p:nvPr/>
        </p:nvPicPr>
        <p:blipFill>
          <a:blip r:embed="rId4"/>
          <a:stretch>
            <a:fillRect/>
          </a:stretch>
        </p:blipFill>
        <p:spPr>
          <a:xfrm>
            <a:off x="3420930" y="71314"/>
            <a:ext cx="5189670" cy="3604572"/>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
        <p:nvSpPr>
          <p:cNvPr id="10" name="ZoneTexte 9">
            <a:extLst>
              <a:ext uri="{FF2B5EF4-FFF2-40B4-BE49-F238E27FC236}">
                <a16:creationId xmlns:a16="http://schemas.microsoft.com/office/drawing/2014/main" id="{961B3FE3-9253-B71B-A90D-3360C5032F16}"/>
              </a:ext>
            </a:extLst>
          </p:cNvPr>
          <p:cNvSpPr txBox="1"/>
          <p:nvPr/>
        </p:nvSpPr>
        <p:spPr>
          <a:xfrm>
            <a:off x="263352" y="2204864"/>
            <a:ext cx="3672408" cy="369332"/>
          </a:xfrm>
          <a:prstGeom prst="rect">
            <a:avLst/>
          </a:prstGeom>
          <a:noFill/>
        </p:spPr>
        <p:txBody>
          <a:bodyPr wrap="square" rtlCol="0">
            <a:spAutoFit/>
          </a:bodyPr>
          <a:lstStyle/>
          <a:p>
            <a:r>
              <a:rPr lang="fr-FR" dirty="0"/>
              <a:t>D’un point de vue médicale</a:t>
            </a:r>
          </a:p>
        </p:txBody>
      </p:sp>
    </p:spTree>
    <p:extLst>
      <p:ext uri="{BB962C8B-B14F-4D97-AF65-F5344CB8AC3E}">
        <p14:creationId xmlns:p14="http://schemas.microsoft.com/office/powerpoint/2010/main" val="361761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F828F4-B2B2-7972-A565-3C111739AD79}"/>
              </a:ext>
            </a:extLst>
          </p:cNvPr>
          <p:cNvSpPr>
            <a:spLocks noGrp="1"/>
          </p:cNvSpPr>
          <p:nvPr>
            <p:ph type="title"/>
          </p:nvPr>
        </p:nvSpPr>
        <p:spPr>
          <a:xfrm>
            <a:off x="1991544" y="365127"/>
            <a:ext cx="9362256" cy="1623713"/>
          </a:xfrm>
        </p:spPr>
        <p:txBody>
          <a:bodyPr>
            <a:normAutofit fontScale="90000"/>
          </a:bodyPr>
          <a:lstStyle/>
          <a:p>
            <a:r>
              <a:rPr lang="fr-FR" dirty="0">
                <a:latin typeface="Raleway" pitchFamily="2" charset="0"/>
                <a:ea typeface="Calibri" panose="020F0502020204030204" pitchFamily="34" charset="0"/>
                <a:cs typeface="Arial" panose="020B0604020202020204" pitchFamily="34" charset="0"/>
              </a:rPr>
              <a:t>Convention internationale des </a:t>
            </a:r>
            <a:br>
              <a:rPr lang="fr-FR" dirty="0">
                <a:latin typeface="Raleway" pitchFamily="2" charset="0"/>
                <a:ea typeface="Calibri" panose="020F0502020204030204" pitchFamily="34" charset="0"/>
                <a:cs typeface="Arial" panose="020B0604020202020204" pitchFamily="34" charset="0"/>
              </a:rPr>
            </a:br>
            <a:r>
              <a:rPr lang="fr-FR" dirty="0">
                <a:latin typeface="Raleway" pitchFamily="2" charset="0"/>
                <a:ea typeface="Calibri" panose="020F0502020204030204" pitchFamily="34" charset="0"/>
                <a:cs typeface="Arial" panose="020B0604020202020204" pitchFamily="34" charset="0"/>
              </a:rPr>
              <a:t>droits des personnes handicapées, </a:t>
            </a:r>
            <a:br>
              <a:rPr lang="fr-FR" dirty="0">
                <a:latin typeface="Raleway" pitchFamily="2" charset="0"/>
                <a:ea typeface="Calibri" panose="020F0502020204030204" pitchFamily="34" charset="0"/>
                <a:cs typeface="Arial" panose="020B0604020202020204" pitchFamily="34" charset="0"/>
              </a:rPr>
            </a:br>
            <a:r>
              <a:rPr lang="fr-FR" dirty="0">
                <a:latin typeface="Raleway" pitchFamily="2" charset="0"/>
                <a:ea typeface="Calibri" panose="020F0502020204030204" pitchFamily="34" charset="0"/>
                <a:cs typeface="Arial" panose="020B0604020202020204" pitchFamily="34" charset="0"/>
              </a:rPr>
              <a:t>ONU mai 2008) </a:t>
            </a:r>
            <a:endParaRPr lang="fr-FR" dirty="0"/>
          </a:p>
        </p:txBody>
      </p:sp>
      <p:sp>
        <p:nvSpPr>
          <p:cNvPr id="3" name="Espace réservé du contenu 2">
            <a:extLst>
              <a:ext uri="{FF2B5EF4-FFF2-40B4-BE49-F238E27FC236}">
                <a16:creationId xmlns:a16="http://schemas.microsoft.com/office/drawing/2014/main" id="{4610E05B-7836-1A06-5EE3-F06DD1092D26}"/>
              </a:ext>
            </a:extLst>
          </p:cNvPr>
          <p:cNvSpPr>
            <a:spLocks noGrp="1"/>
          </p:cNvSpPr>
          <p:nvPr>
            <p:ph idx="1"/>
          </p:nvPr>
        </p:nvSpPr>
        <p:spPr/>
        <p:txBody>
          <a:bodyPr/>
          <a:lstStyle/>
          <a:p>
            <a:endParaRPr lang="fr-FR" sz="1800" i="1" dirty="0">
              <a:effectLst/>
              <a:latin typeface="Raleway" pitchFamily="2" charset="0"/>
              <a:ea typeface="Calibri" panose="020F0502020204030204" pitchFamily="34" charset="0"/>
              <a:cs typeface="Arial" panose="020B0604020202020204" pitchFamily="34" charset="0"/>
            </a:endParaRPr>
          </a:p>
          <a:p>
            <a:r>
              <a:rPr lang="fr-FR" sz="1800" i="1" dirty="0">
                <a:effectLst/>
                <a:latin typeface="Raleway" pitchFamily="2" charset="0"/>
                <a:ea typeface="Calibri" panose="020F0502020204030204" pitchFamily="34" charset="0"/>
                <a:cs typeface="Arial" panose="020B0604020202020204" pitchFamily="34" charset="0"/>
              </a:rPr>
              <a:t>« Le handicap résulte de l’interaction entre des personnes présentant des incapacités et les barrières comportementales et environnementales qui font obstacle à leur pleine et effective participation à la société sur la base de l’égalité avec les autres. » </a:t>
            </a:r>
            <a:r>
              <a:rPr lang="fr-FR" sz="1800" b="1" i="1" dirty="0">
                <a:latin typeface="Raleway" pitchFamily="2" charset="0"/>
                <a:cs typeface="Arial" panose="020B0604020202020204" pitchFamily="34" charset="0"/>
              </a:rPr>
              <a:t>Convention internationale des </a:t>
            </a:r>
            <a:br>
              <a:rPr lang="fr-FR" sz="1800" b="1" i="1" dirty="0">
                <a:latin typeface="Raleway" pitchFamily="2" charset="0"/>
                <a:cs typeface="Arial" panose="020B0604020202020204" pitchFamily="34" charset="0"/>
              </a:rPr>
            </a:br>
            <a:r>
              <a:rPr lang="fr-FR" sz="1800" b="1" i="1" dirty="0">
                <a:latin typeface="Raleway" pitchFamily="2" charset="0"/>
                <a:cs typeface="Arial" panose="020B0604020202020204" pitchFamily="34" charset="0"/>
              </a:rPr>
              <a:t>droits des personnes handicapées, </a:t>
            </a:r>
            <a:br>
              <a:rPr lang="fr-FR" sz="1800" b="1" i="1" dirty="0">
                <a:latin typeface="Raleway" pitchFamily="2" charset="0"/>
                <a:cs typeface="Arial" panose="020B0604020202020204" pitchFamily="34" charset="0"/>
              </a:rPr>
            </a:br>
            <a:r>
              <a:rPr lang="fr-FR" sz="1800" b="1" i="1" dirty="0">
                <a:latin typeface="Raleway" pitchFamily="2" charset="0"/>
                <a:cs typeface="Arial" panose="020B0604020202020204" pitchFamily="34" charset="0"/>
              </a:rPr>
              <a:t>ONU mai 2008) </a:t>
            </a:r>
          </a:p>
          <a:p>
            <a:endParaRPr lang="fr-FR" dirty="0"/>
          </a:p>
        </p:txBody>
      </p:sp>
      <p:sp>
        <p:nvSpPr>
          <p:cNvPr id="4" name="Espace réservé de la date 3">
            <a:extLst>
              <a:ext uri="{FF2B5EF4-FFF2-40B4-BE49-F238E27FC236}">
                <a16:creationId xmlns:a16="http://schemas.microsoft.com/office/drawing/2014/main" id="{9AEF3F3D-A343-2DD5-AA54-11C991E70121}"/>
              </a:ext>
            </a:extLst>
          </p:cNvPr>
          <p:cNvSpPr>
            <a:spLocks noGrp="1"/>
          </p:cNvSpPr>
          <p:nvPr>
            <p:ph type="dt" sz="half" idx="10"/>
          </p:nvPr>
        </p:nvSpPr>
        <p:spPr/>
        <p:txBody>
          <a:bodyPr/>
          <a:lstStyle/>
          <a:p>
            <a:pPr>
              <a:defRPr/>
            </a:pPr>
            <a:r>
              <a:rPr lang="fr-FR"/>
              <a:t>DATE</a:t>
            </a:r>
          </a:p>
        </p:txBody>
      </p:sp>
      <p:sp>
        <p:nvSpPr>
          <p:cNvPr id="5" name="Espace réservé du numéro de diapositive 4">
            <a:extLst>
              <a:ext uri="{FF2B5EF4-FFF2-40B4-BE49-F238E27FC236}">
                <a16:creationId xmlns:a16="http://schemas.microsoft.com/office/drawing/2014/main" id="{4B322848-FAA2-F76A-2197-D3F7898650D1}"/>
              </a:ext>
            </a:extLst>
          </p:cNvPr>
          <p:cNvSpPr>
            <a:spLocks noGrp="1"/>
          </p:cNvSpPr>
          <p:nvPr>
            <p:ph type="sldNum" sz="quarter" idx="12"/>
          </p:nvPr>
        </p:nvSpPr>
        <p:spPr/>
        <p:txBody>
          <a:bodyPr/>
          <a:lstStyle/>
          <a:p>
            <a:pPr>
              <a:defRPr/>
            </a:pPr>
            <a:fld id="{40194498-F8C7-4173-AD13-2ED4B12B2002}" type="slidenum">
              <a:rPr lang="fr-FR" smtClean="0"/>
              <a:pPr>
                <a:defRPr/>
              </a:pPr>
              <a:t>8</a:t>
            </a:fld>
            <a:endParaRPr lang="fr-FR"/>
          </a:p>
        </p:txBody>
      </p:sp>
      <p:pic>
        <p:nvPicPr>
          <p:cNvPr id="6" name="Image 5">
            <a:extLst>
              <a:ext uri="{FF2B5EF4-FFF2-40B4-BE49-F238E27FC236}">
                <a16:creationId xmlns:a16="http://schemas.microsoft.com/office/drawing/2014/main" id="{02AEB0E7-4015-155A-31C7-4F15D76E8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488" y="185738"/>
            <a:ext cx="1576920" cy="1688358"/>
          </a:xfrm>
          <a:prstGeom prst="rect">
            <a:avLst/>
          </a:prstGeom>
        </p:spPr>
      </p:pic>
    </p:spTree>
    <p:extLst>
      <p:ext uri="{BB962C8B-B14F-4D97-AF65-F5344CB8AC3E}">
        <p14:creationId xmlns:p14="http://schemas.microsoft.com/office/powerpoint/2010/main" val="1759923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2209800" y="560916"/>
            <a:ext cx="9518650" cy="1090084"/>
          </a:xfrm>
        </p:spPr>
        <p:txBody>
          <a:bodyPr>
            <a:noAutofit/>
          </a:bodyPr>
          <a:lstStyle/>
          <a:p>
            <a:pPr>
              <a:lnSpc>
                <a:spcPct val="100000"/>
              </a:lnSpc>
            </a:pPr>
            <a:r>
              <a:rPr lang="fr-FR" altLang="fr-FR" sz="2000" b="1" cap="all" dirty="0">
                <a:solidFill>
                  <a:srgbClr val="289DBD"/>
                </a:solidFill>
              </a:rPr>
              <a:t>Loi du 11 février 2005 sur l’égalité des droits et des chances, </a:t>
            </a:r>
            <a:br>
              <a:rPr lang="fr-FR" altLang="fr-FR" sz="2000" b="1" cap="all" dirty="0">
                <a:solidFill>
                  <a:srgbClr val="289DBD"/>
                </a:solidFill>
              </a:rPr>
            </a:br>
            <a:r>
              <a:rPr lang="fr-FR" altLang="fr-FR" sz="2000" b="1" cap="all" dirty="0">
                <a:solidFill>
                  <a:srgbClr val="289DBD"/>
                </a:solidFill>
              </a:rPr>
              <a:t>la participation et la citoyenneté des personnes handicapées</a:t>
            </a:r>
            <a:endParaRPr lang="fr-FR" altLang="fr-FR" sz="2000" b="1" u="sng" dirty="0">
              <a:solidFill>
                <a:schemeClr val="bg1"/>
              </a:solidFill>
              <a:ea typeface="ＭＳ Ｐゴシック" panose="020B0600070205080204" pitchFamily="34" charset="-128"/>
            </a:endParaRPr>
          </a:p>
        </p:txBody>
      </p:sp>
      <p:sp>
        <p:nvSpPr>
          <p:cNvPr id="36867" name="Rectangle 3"/>
          <p:cNvSpPr>
            <a:spLocks noGrp="1"/>
          </p:cNvSpPr>
          <p:nvPr>
            <p:ph idx="1"/>
          </p:nvPr>
        </p:nvSpPr>
        <p:spPr>
          <a:xfrm>
            <a:off x="1409700" y="1958975"/>
            <a:ext cx="9893300" cy="4089400"/>
          </a:xfrm>
        </p:spPr>
        <p:txBody>
          <a:bodyPr>
            <a:normAutofit/>
          </a:bodyPr>
          <a:lstStyle/>
          <a:p>
            <a:pPr algn="ctr" eaLnBrk="1" hangingPunct="1">
              <a:lnSpc>
                <a:spcPct val="90000"/>
              </a:lnSpc>
              <a:buFont typeface="Wingdings" panose="05000000000000000000" pitchFamily="2" charset="2"/>
              <a:buNone/>
            </a:pPr>
            <a:endParaRPr lang="fr-FR" altLang="fr-FR" sz="1200" dirty="0">
              <a:solidFill>
                <a:schemeClr val="accent2"/>
              </a:solidFill>
              <a:ea typeface="ＭＳ Ｐゴシック" panose="020B0600070205080204" pitchFamily="34" charset="-128"/>
            </a:endParaRPr>
          </a:p>
          <a:p>
            <a:pPr eaLnBrk="1" hangingPunct="1">
              <a:lnSpc>
                <a:spcPct val="100000"/>
              </a:lnSpc>
              <a:spcBef>
                <a:spcPts val="600"/>
              </a:spcBef>
              <a:buFont typeface="Wingdings" panose="05000000000000000000" pitchFamily="2" charset="2"/>
              <a:buNone/>
            </a:pPr>
            <a:r>
              <a:rPr lang="fr-FR" altLang="fr-FR" dirty="0">
                <a:ea typeface="ＭＳ Ｐゴシック" panose="020B0600070205080204" pitchFamily="34" charset="-128"/>
              </a:rPr>
              <a:t>« Constitue un handicap, toute</a:t>
            </a:r>
            <a:r>
              <a:rPr lang="fr-FR" altLang="fr-FR" dirty="0">
                <a:solidFill>
                  <a:schemeClr val="accent2"/>
                </a:solidFill>
                <a:ea typeface="ＭＳ Ｐゴシック" panose="020B0600070205080204" pitchFamily="34" charset="-128"/>
              </a:rPr>
              <a:t> </a:t>
            </a:r>
            <a:r>
              <a:rPr lang="fr-FR" altLang="fr-FR" dirty="0">
                <a:solidFill>
                  <a:srgbClr val="289DBD"/>
                </a:solidFill>
                <a:ea typeface="ＭＳ Ｐゴシック" panose="020B0600070205080204" pitchFamily="34" charset="-128"/>
              </a:rPr>
              <a:t>limitation d’activité </a:t>
            </a:r>
            <a:r>
              <a:rPr lang="fr-FR" altLang="fr-FR" dirty="0">
                <a:ea typeface="ＭＳ Ｐゴシック" panose="020B0600070205080204" pitchFamily="34" charset="-128"/>
              </a:rPr>
              <a:t>ou </a:t>
            </a:r>
          </a:p>
          <a:p>
            <a:pPr eaLnBrk="1" hangingPunct="1">
              <a:lnSpc>
                <a:spcPct val="120000"/>
              </a:lnSpc>
              <a:spcBef>
                <a:spcPts val="600"/>
              </a:spcBef>
              <a:buFont typeface="Wingdings" panose="05000000000000000000" pitchFamily="2" charset="2"/>
              <a:buNone/>
            </a:pPr>
            <a:r>
              <a:rPr lang="fr-FR" altLang="fr-FR" dirty="0">
                <a:solidFill>
                  <a:schemeClr val="accent2"/>
                </a:solidFill>
                <a:ea typeface="ＭＳ Ｐゴシック" panose="020B0600070205080204" pitchFamily="34" charset="-128"/>
              </a:rPr>
              <a:t>    </a:t>
            </a:r>
            <a:r>
              <a:rPr lang="fr-FR" altLang="fr-FR" dirty="0">
                <a:solidFill>
                  <a:srgbClr val="289DBD"/>
                </a:solidFill>
                <a:ea typeface="ＭＳ Ｐゴシック" panose="020B0600070205080204" pitchFamily="34" charset="-128"/>
              </a:rPr>
              <a:t>restriction </a:t>
            </a:r>
            <a:r>
              <a:rPr lang="fr-FR" altLang="fr-FR" dirty="0">
                <a:ea typeface="ＭＳ Ｐゴシック" panose="020B0600070205080204" pitchFamily="34" charset="-128"/>
              </a:rPr>
              <a:t>de participation à la vie en société subie dans son</a:t>
            </a:r>
            <a:r>
              <a:rPr lang="fr-FR" altLang="fr-FR" dirty="0">
                <a:solidFill>
                  <a:schemeClr val="accent2"/>
                </a:solidFill>
                <a:ea typeface="ＭＳ Ｐゴシック" panose="020B0600070205080204" pitchFamily="34" charset="-128"/>
              </a:rPr>
              <a:t> </a:t>
            </a:r>
            <a:r>
              <a:rPr lang="fr-FR" altLang="fr-FR" dirty="0">
                <a:ea typeface="ＭＳ Ｐゴシック" panose="020B0600070205080204" pitchFamily="34" charset="-128"/>
              </a:rPr>
              <a:t>environnement par une personne, en raison d’une</a:t>
            </a:r>
            <a:r>
              <a:rPr lang="fr-FR" altLang="fr-FR" dirty="0">
                <a:solidFill>
                  <a:schemeClr val="accent2"/>
                </a:solidFill>
                <a:ea typeface="ＭＳ Ｐゴシック" panose="020B0600070205080204" pitchFamily="34" charset="-128"/>
              </a:rPr>
              <a:t> </a:t>
            </a:r>
            <a:r>
              <a:rPr lang="fr-FR" altLang="fr-FR" dirty="0">
                <a:solidFill>
                  <a:srgbClr val="289DBD"/>
                </a:solidFill>
                <a:ea typeface="ＭＳ Ｐゴシック" panose="020B0600070205080204" pitchFamily="34" charset="-128"/>
              </a:rPr>
              <a:t>altération</a:t>
            </a:r>
            <a:r>
              <a:rPr lang="fr-FR" altLang="fr-FR" dirty="0">
                <a:solidFill>
                  <a:schemeClr val="accent2"/>
                </a:solidFill>
                <a:ea typeface="ＭＳ Ｐゴシック" panose="020B0600070205080204" pitchFamily="34" charset="-128"/>
              </a:rPr>
              <a:t> </a:t>
            </a:r>
            <a:r>
              <a:rPr lang="fr-FR" altLang="fr-FR" dirty="0">
                <a:ea typeface="ＭＳ Ｐゴシック" panose="020B0600070205080204" pitchFamily="34" charset="-128"/>
              </a:rPr>
              <a:t>substantielle, durable ou définitive </a:t>
            </a:r>
            <a:r>
              <a:rPr lang="fr-FR" altLang="fr-FR" dirty="0">
                <a:solidFill>
                  <a:srgbClr val="289DBD"/>
                </a:solidFill>
                <a:ea typeface="ＭＳ Ｐゴシック" panose="020B0600070205080204" pitchFamily="34" charset="-128"/>
              </a:rPr>
              <a:t>d’une ou plusieurs fonctions </a:t>
            </a:r>
            <a:r>
              <a:rPr lang="fr-FR" altLang="fr-FR" dirty="0">
                <a:ea typeface="ＭＳ Ｐゴシック" panose="020B0600070205080204" pitchFamily="34" charset="-128"/>
              </a:rPr>
              <a:t>physiques, sensorielles, mentales, cognitives ou psychiques, d’un</a:t>
            </a:r>
            <a:r>
              <a:rPr lang="fr-FR" altLang="fr-FR" dirty="0">
                <a:solidFill>
                  <a:schemeClr val="accent2"/>
                </a:solidFill>
                <a:ea typeface="ＭＳ Ｐゴシック" panose="020B0600070205080204" pitchFamily="34" charset="-128"/>
              </a:rPr>
              <a:t> </a:t>
            </a:r>
            <a:r>
              <a:rPr lang="fr-FR" altLang="fr-FR" dirty="0">
                <a:ea typeface="ＭＳ Ｐゴシック" panose="020B0600070205080204" pitchFamily="34" charset="-128"/>
              </a:rPr>
              <a:t>polyhandicap ou d’un</a:t>
            </a:r>
            <a:r>
              <a:rPr lang="fr-FR" altLang="fr-FR" dirty="0">
                <a:solidFill>
                  <a:schemeClr val="accent2"/>
                </a:solidFill>
                <a:ea typeface="ＭＳ Ｐゴシック" panose="020B0600070205080204" pitchFamily="34" charset="-128"/>
              </a:rPr>
              <a:t> </a:t>
            </a:r>
            <a:r>
              <a:rPr lang="fr-FR" altLang="fr-FR" dirty="0">
                <a:solidFill>
                  <a:srgbClr val="289DBD"/>
                </a:solidFill>
                <a:ea typeface="ＭＳ Ｐゴシック" panose="020B0600070205080204" pitchFamily="34" charset="-128"/>
              </a:rPr>
              <a:t>trouble invalidant »</a:t>
            </a:r>
          </a:p>
        </p:txBody>
      </p:sp>
      <p:sp>
        <p:nvSpPr>
          <p:cNvPr id="36868" name="Espace réservé de la date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990575" indent="-380990" eaLnBrk="0" hangingPunct="0">
              <a:defRPr sz="1600">
                <a:solidFill>
                  <a:schemeClr val="tx1"/>
                </a:solidFill>
                <a:latin typeface="Arial" panose="020B0604020202020204" pitchFamily="34" charset="0"/>
                <a:ea typeface="ＭＳ Ｐゴシック" panose="020B0600070205080204" pitchFamily="34" charset="-128"/>
              </a:defRPr>
            </a:lvl2pPr>
            <a:lvl3pPr marL="1523962" indent="-304792" eaLnBrk="0" hangingPunct="0">
              <a:defRPr sz="1600">
                <a:solidFill>
                  <a:schemeClr val="tx1"/>
                </a:solidFill>
                <a:latin typeface="Arial" panose="020B0604020202020204" pitchFamily="34" charset="0"/>
                <a:ea typeface="ＭＳ Ｐゴシック" panose="020B0600070205080204" pitchFamily="34" charset="-128"/>
              </a:defRPr>
            </a:lvl3pPr>
            <a:lvl4pPr marL="2133547" indent="-304792" eaLnBrk="0" hangingPunct="0">
              <a:defRPr sz="1600">
                <a:solidFill>
                  <a:schemeClr val="tx1"/>
                </a:solidFill>
                <a:latin typeface="Arial" panose="020B0604020202020204" pitchFamily="34" charset="0"/>
                <a:ea typeface="ＭＳ Ｐゴシック" panose="020B0600070205080204" pitchFamily="34" charset="-128"/>
              </a:defRPr>
            </a:lvl4pPr>
            <a:lvl5pPr marL="2743131" indent="-304792" eaLnBrk="0" hangingPunct="0">
              <a:defRPr sz="1600">
                <a:solidFill>
                  <a:schemeClr val="tx1"/>
                </a:solidFill>
                <a:latin typeface="Arial" panose="020B0604020202020204" pitchFamily="34" charset="0"/>
                <a:ea typeface="ＭＳ Ｐゴシック" panose="020B0600070205080204" pitchFamily="34" charset="-128"/>
              </a:defRPr>
            </a:lvl5pPr>
            <a:lvl6pPr marL="3352716" indent="-304792"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3962301" indent="-304792"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4571886" indent="-304792"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5181470" indent="-304792"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200">
                <a:solidFill>
                  <a:schemeClr val="bg1"/>
                </a:solidFill>
                <a:latin typeface="Tahoma" panose="020B0604030504040204" pitchFamily="34" charset="0"/>
              </a:rPr>
              <a:t>juin 2011</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4259" y="99674"/>
            <a:ext cx="1576920" cy="1688358"/>
          </a:xfrm>
          <a:prstGeom prst="rect">
            <a:avLst/>
          </a:prstGeom>
        </p:spPr>
      </p:pic>
    </p:spTree>
    <p:extLst>
      <p:ext uri="{BB962C8B-B14F-4D97-AF65-F5344CB8AC3E}">
        <p14:creationId xmlns:p14="http://schemas.microsoft.com/office/powerpoint/2010/main" val="41504925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1.3|0.8|3.3|1.9|1.9"/>
</p:tagLst>
</file>

<file path=ppt/theme/theme1.xml><?xml version="1.0" encoding="utf-8"?>
<a:theme xmlns:a="http://schemas.openxmlformats.org/drawingml/2006/main" name="Thème_CDG33_2019">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_CDG33_2019" id="{91AB4601-616C-4C1F-BD27-E32F33425F41}" vid="{03C5A5ED-6B57-4116-B510-28B775997557}"/>
    </a:ext>
  </a:extLst>
</a:theme>
</file>

<file path=ppt/theme/theme2.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e09545-cdc4-43a9-9da5-abd37ca73394" xsi:nil="true"/>
    <Date_x0020_de_x0020_publication xmlns="6fe09545-cdc4-43a9-9da5-abd37ca73394" xsi:nil="true"/>
    <Description_x0020_site_x0020_internet xmlns="6fe09545-cdc4-43a9-9da5-abd37ca73394" xsi:nil="true"/>
    <Tag xmlns="6fe09545-cdc4-43a9-9da5-abd37ca73394">Handicap</Tag>
    <dce64921054a4cfeb178169aa5c80488 xmlns="6fe09545-cdc4-43a9-9da5-abd37ca73394">
      <Terms xmlns="http://schemas.microsoft.com/office/infopath/2007/PartnerControls"/>
    </dce64921054a4cfeb178169aa5c80488>
    <Origine xmlns="6fe09545-cdc4-43a9-9da5-abd37ca73394">
      <UserInfo>
        <DisplayName/>
        <AccountId xsi:nil="true"/>
        <AccountType/>
      </UserInfo>
    </Origine>
    <A_x0020_publier_x0020_ xmlns="6fe09545-cdc4-43a9-9da5-abd37ca73394">site internet</A_x0020_publier_x0020_>
    <Thème_x0020_site_x0020_internet xmlns="6fe09545-cdc4-43a9-9da5-abd37ca73394">Documentation générale</Thème_x0020_site_x0020_internet>
    <Date_x0020_de_x0020_dépublication xmlns="6fe09545-cdc4-43a9-9da5-abd37ca73394" xsi:nil="true"/>
    <Thème_x0020_3_x0020_site_x0020_internet xmlns="6fe09545-cdc4-43a9-9da5-abd37ca73394" xsi:nil="true"/>
    <CATEGORIE xmlns="6fe09545-cdc4-43a9-9da5-abd37ca73394">Médecine et prévention</CATEGORIE>
    <Thème_x0020_2_x0020_site_x0020_internet xmlns="6fe09545-cdc4-43a9-9da5-abd37ca7339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ation siteweb" ma:contentTypeID="0x010100DE67B4170B45E24899E1F0558CDB95BB000B4EAEBD692F944CA04D2E53ADEB728D" ma:contentTypeVersion="12" ma:contentTypeDescription="" ma:contentTypeScope="" ma:versionID="bb016e28b0dcba62ac196da1d68c4630">
  <xsd:schema xmlns:xsd="http://www.w3.org/2001/XMLSchema" xmlns:xs="http://www.w3.org/2001/XMLSchema" xmlns:p="http://schemas.microsoft.com/office/2006/metadata/properties" xmlns:ns2="6fe09545-cdc4-43a9-9da5-abd37ca73394" xmlns:ns3="1a3e77b9-11ef-49a9-894a-221c1ccf3068" targetNamespace="http://schemas.microsoft.com/office/2006/metadata/properties" ma:root="true" ma:fieldsID="e92225638a0d51bb84c196b3b4f2ebd1" ns2:_="" ns3:_="">
    <xsd:import namespace="6fe09545-cdc4-43a9-9da5-abd37ca73394"/>
    <xsd:import namespace="1a3e77b9-11ef-49a9-894a-221c1ccf3068"/>
    <xsd:element name="properties">
      <xsd:complexType>
        <xsd:sequence>
          <xsd:element name="documentManagement">
            <xsd:complexType>
              <xsd:all>
                <xsd:element ref="ns2:dce64921054a4cfeb178169aa5c80488" minOccurs="0"/>
                <xsd:element ref="ns2:TaxCatchAll" minOccurs="0"/>
                <xsd:element ref="ns2:TaxCatchAllLabel" minOccurs="0"/>
                <xsd:element ref="ns2:Origine" minOccurs="0"/>
                <xsd:element ref="ns2:Date_x0020_de_x0020_publication" minOccurs="0"/>
                <xsd:element ref="ns2:Date_x0020_de_x0020_dépublication" minOccurs="0"/>
                <xsd:element ref="ns2:A_x0020_publier_x0020_" minOccurs="0"/>
                <xsd:element ref="ns2:CATEGORIE" minOccurs="0"/>
                <xsd:element ref="ns2:Description_x0020_site_x0020_internet" minOccurs="0"/>
                <xsd:element ref="ns2:Thème_x0020_site_x0020_internet" minOccurs="0"/>
                <xsd:element ref="ns3:MediaServiceMetadata" minOccurs="0"/>
                <xsd:element ref="ns3:MediaServiceFastMetadata" minOccurs="0"/>
                <xsd:element ref="ns2:Thème_x0020_2_x0020_site_x0020_internet" minOccurs="0"/>
                <xsd:element ref="ns2:Thème_x0020_3_x0020_site_x0020_internet" minOccurs="0"/>
                <xsd:element ref="ns2:Tag"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09545-cdc4-43a9-9da5-abd37ca73394" elementFormDefault="qualified">
    <xsd:import namespace="http://schemas.microsoft.com/office/2006/documentManagement/types"/>
    <xsd:import namespace="http://schemas.microsoft.com/office/infopath/2007/PartnerControls"/>
    <xsd:element name="dce64921054a4cfeb178169aa5c80488" ma:index="8" nillable="true" ma:taxonomy="true" ma:internalName="dce64921054a4cfeb178169aa5c80488" ma:taxonomyFieldName="Nature" ma:displayName="Nature" ma:default="" ma:fieldId="{dce64921-054a-4cfe-b178-169aa5c80488}" ma:sspId="080acc9f-a124-4651-8c21-27ed651001c5" ma:termSetId="fac78ca5-a9a4-4db7-8b38-6c618f8445d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7ecb9e9-5b9c-494a-99e3-3d1aa0cc42d8}" ma:internalName="TaxCatchAll" ma:showField="CatchAllData" ma:web="6fe09545-cdc4-43a9-9da5-abd37ca73394">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7ecb9e9-5b9c-494a-99e3-3d1aa0cc42d8}" ma:internalName="TaxCatchAllLabel" ma:readOnly="true" ma:showField="CatchAllDataLabel" ma:web="6fe09545-cdc4-43a9-9da5-abd37ca73394">
      <xsd:complexType>
        <xsd:complexContent>
          <xsd:extension base="dms:MultiChoiceLookup">
            <xsd:sequence>
              <xsd:element name="Value" type="dms:Lookup" maxOccurs="unbounded" minOccurs="0" nillable="true"/>
            </xsd:sequence>
          </xsd:extension>
        </xsd:complexContent>
      </xsd:complexType>
    </xsd:element>
    <xsd:element name="Origine" ma:index="12" nillable="true" ma:displayName="Origine" ma:list="UserInfo" ma:internalName="Origin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_x0020_de_x0020_publication" ma:index="13" nillable="true" ma:displayName="Date de publication" ma:default="" ma:format="DateOnly" ma:internalName="Date_x0020_de_x0020_publication">
      <xsd:simpleType>
        <xsd:restriction base="dms:DateTime"/>
      </xsd:simpleType>
    </xsd:element>
    <xsd:element name="Date_x0020_de_x0020_dépublication" ma:index="14" nillable="true" ma:displayName="Date de dépublication" ma:default="" ma:format="DateOnly" ma:internalName="Date_x0020_de_x0020_d_x00e9_publication">
      <xsd:simpleType>
        <xsd:restriction base="dms:DateTime"/>
      </xsd:simpleType>
    </xsd:element>
    <xsd:element name="A_x0020_publier_x0020_" ma:index="15" nillable="true" ma:displayName="A publier sur site internet" ma:format="Dropdown" ma:internalName="A_x0020_publier_x0020_">
      <xsd:simpleType>
        <xsd:restriction base="dms:Choice">
          <xsd:enumeration value="site internet"/>
          <xsd:enumeration value="site internet pdf"/>
        </xsd:restriction>
      </xsd:simpleType>
    </xsd:element>
    <xsd:element name="CATEGORIE" ma:index="16" nillable="true" ma:displayName="Catégorie site internet" ma:format="Dropdown" ma:internalName="CATEGORIE">
      <xsd:simpleType>
        <xsd:restriction base="dms:Choice">
          <xsd:enumeration value="CDG 33"/>
          <xsd:enumeration value="Assurance et protection sociale"/>
          <xsd:enumeration value="Concours et examens"/>
          <xsd:enumeration value="Départ et fin de fonction"/>
          <xsd:enumeration value="Déroulement de carrière"/>
          <xsd:enumeration value="Dialogue social"/>
          <xsd:enumeration value="Données sociales"/>
          <xsd:enumeration value="Droits et obligations"/>
          <xsd:enumeration value="Emploi territorial"/>
          <xsd:enumeration value="Formations"/>
          <xsd:enumeration value="Instances médicales"/>
          <xsd:enumeration value="Mag RH"/>
          <xsd:enumeration value="Médecine et prévention"/>
          <xsd:enumeration value="Mobilité"/>
          <xsd:enumeration value="Recrutement"/>
          <xsd:enumeration value="Rémunération"/>
          <xsd:enumeration value="Signalements et Médiations"/>
          <xsd:enumeration value="Temps de travail"/>
        </xsd:restriction>
      </xsd:simpleType>
    </xsd:element>
    <xsd:element name="Description_x0020_site_x0020_internet" ma:index="17" nillable="true" ma:displayName="Description site internet" ma:default="" ma:internalName="Description_x0020_site_x0020_internet">
      <xsd:simpleType>
        <xsd:restriction base="dms:Note">
          <xsd:maxLength value="255"/>
        </xsd:restriction>
      </xsd:simpleType>
    </xsd:element>
    <xsd:element name="Thème_x0020_site_x0020_internet" ma:index="18" nillable="true" ma:displayName="Thème 1 site internet" ma:format="RadioButtons" ma:internalName="Th_x00e8_me_x0020_site_x0020_internet">
      <xsd:simpleType>
        <xsd:restriction base="dms:Choice">
          <xsd:enumeration value="Annales"/>
          <xsd:enumeration value="Arrêtés"/>
          <xsd:enumeration value="Avis"/>
          <xsd:enumeration value="Bilans et Rapports"/>
          <xsd:enumeration value="Calendriers"/>
          <xsd:enumeration value="Circulaires"/>
          <xsd:enumeration value="Constitution de dossier"/>
          <xsd:enumeration value="Délibérations"/>
          <xsd:enumeration value="Documentation générale"/>
          <xsd:enumeration value="FAQ"/>
          <xsd:enumeration value="Fiches techniques"/>
          <xsd:enumeration value="Formulaire"/>
          <xsd:enumeration value="Listes"/>
          <xsd:enumeration value="Mag Rh mutualisé"/>
          <xsd:enumeration value="Modèle de convention"/>
          <xsd:enumeration value="Modèles"/>
          <xsd:enumeration value="Modèles d'actes"/>
          <xsd:enumeration value="Modèles de contrat"/>
          <xsd:enumeration value="Modèles de délibération"/>
          <xsd:enumeration value="Notes de cadrage"/>
          <xsd:enumeration value="Notices"/>
          <xsd:enumeration value="Plan"/>
          <xsd:enumeration value="Procédures"/>
          <xsd:enumeration value="Procès verbal"/>
          <xsd:enumeration value="Rapports de jury"/>
          <xsd:enumeration value="Réglementation"/>
          <xsd:enumeration value="Simulateur"/>
          <xsd:enumeration value="Tableaux"/>
        </xsd:restriction>
      </xsd:simpleType>
    </xsd:element>
    <xsd:element name="Thème_x0020_2_x0020_site_x0020_internet" ma:index="21" nillable="true" ma:displayName="Thème 2 site internet" ma:default="" ma:format="Dropdown" ma:internalName="Th_x00e8_me_x0020_2_x0020_site_x0020_internet">
      <xsd:simpleType>
        <xsd:restriction base="dms:Choice">
          <xsd:enumeration value="Choix 1"/>
          <xsd:enumeration value="Choix 2"/>
          <xsd:enumeration value="Choix 3"/>
          <xsd:enumeration value="Choix 4"/>
          <xsd:enumeration value="Choix 5"/>
        </xsd:restriction>
      </xsd:simpleType>
    </xsd:element>
    <xsd:element name="Thème_x0020_3_x0020_site_x0020_internet" ma:index="22" nillable="true" ma:displayName="Thème 3 site internet" ma:default="" ma:format="Dropdown" ma:internalName="Th_x00e8_me_x0020_3_x0020_site_x0020_internet">
      <xsd:simpleType>
        <xsd:restriction base="dms:Choice">
          <xsd:enumeration value="Choix 1"/>
          <xsd:enumeration value="Choix 2"/>
          <xsd:enumeration value="Choix 3"/>
          <xsd:enumeration value="Choix 4"/>
          <xsd:enumeration value="Choix 5"/>
          <xsd:enumeration value="Choix 6"/>
        </xsd:restriction>
      </xsd:simpleType>
    </xsd:element>
    <xsd:element name="Tag" ma:index="23" nillable="true" ma:displayName="Tag" ma:format="Dropdown" ma:internalName="Tag">
      <xsd:simpleType>
        <xsd:restriction base="dms:Choice">
          <xsd:enumeration value="Abandon de poste"/>
          <xsd:enumeration value="Absences"/>
          <xsd:enumeration value="Accès à l'emploi territorial"/>
          <xsd:enumeration value="AEP"/>
          <xsd:enumeration value="Agents"/>
          <xsd:enumeration value="Agents contractuels"/>
          <xsd:enumeration value="Anticipation RH"/>
          <xsd:enumeration value="Apprentissage"/>
          <xsd:enumeration value="Archives"/>
          <xsd:enumeration value="ASA"/>
          <xsd:enumeration value="Assurance statutaire"/>
          <xsd:enumeration value="Autres motifs"/>
          <xsd:enumeration value="Avancement de grade"/>
          <xsd:enumeration value="Avantages en nature"/>
          <xsd:enumeration value="Bourse de l'emploi"/>
          <xsd:enumeration value="CAP / CCP"/>
          <xsd:enumeration value="Catégorie d'emploi"/>
          <xsd:enumeration value="CDG33"/>
          <xsd:enumeration value="Certificat professionnel"/>
          <xsd:enumeration value="Chômage"/>
          <xsd:enumeration value="Compte épargne temps"/>
          <xsd:enumeration value="Concours"/>
          <xsd:enumeration value="Congés"/>
          <xsd:enumeration value="Congés pour raison de santé"/>
          <xsd:enumeration value="Conseil d'administration"/>
          <xsd:enumeration value="Conseil de discipline"/>
          <xsd:enumeration value="Conseil en recrutement"/>
          <xsd:enumeration value="Conseil médical formation plénière"/>
          <xsd:enumeration value="Conseil médical formation restreinte"/>
          <xsd:enumeration value="Coopération régionale"/>
          <xsd:enumeration value="CST"/>
          <xsd:enumeration value="Demission"/>
          <xsd:enumeration value="Déontologue"/>
          <xsd:enumeration value="Détachement"/>
          <xsd:enumeration value="Dialogue social"/>
          <xsd:enumeration value="Diplôme universitaire"/>
          <xsd:enumeration value="Disponibilité"/>
          <xsd:enumeration value="Dossier individuel"/>
          <xsd:enumeration value="Droit syndical"/>
          <xsd:enumeration value="Droits"/>
          <xsd:enumeration value="Emploi territorial"/>
          <xsd:enumeration value="Emplois non permanents"/>
          <xsd:enumeration value="Emplois permanents"/>
          <xsd:enumeration value="Entretien profesionnel"/>
          <xsd:enumeration value="Examens"/>
          <xsd:enumeration value="Filière Administrative"/>
          <xsd:enumeration value="Filière Animation"/>
          <xsd:enumeration value="Filière Culturelle"/>
          <xsd:enumeration value="Filière Médico-sociale"/>
          <xsd:enumeration value="Filière Sapeurs-pompiers"/>
          <xsd:enumeration value="Filière Sécurité"/>
          <xsd:enumeration value="Filière Technique"/>
          <xsd:enumeration value="Filières"/>
          <xsd:enumeration value="Formation"/>
          <xsd:enumeration value="Frais de déplacement"/>
          <xsd:enumeration value="Gpeec"/>
          <xsd:enumeration value="Handicap"/>
          <xsd:enumeration value="Horaires"/>
          <xsd:enumeration value="Inaptitude"/>
          <xsd:enumeration value="Inscriptions"/>
          <xsd:enumeration value="Intégration directe"/>
          <xsd:enumeration value="Licence professionnelle"/>
          <xsd:enumeration value="Licenciement"/>
          <xsd:enumeration value="Lieux de concours"/>
          <xsd:enumeration value="Lignes directrices gestion"/>
          <xsd:enumeration value="Listes d'aptitudes"/>
          <xsd:enumeration value="Mag RH"/>
          <xsd:enumeration value="Maintien dans l'emploi"/>
          <xsd:enumeration value="Médécine préventive"/>
          <xsd:enumeration value="Médiations"/>
          <xsd:enumeration value="Mise à disposition"/>
          <xsd:enumeration value="Missions"/>
          <xsd:enumeration value="Mutation"/>
          <xsd:enumeration value="NBI"/>
          <xsd:enumeration value="Obligations"/>
          <xsd:enumeration value="Offre de service"/>
          <xsd:enumeration value="Pilotage RH"/>
          <xsd:enumeration value="PPR"/>
          <xsd:enumeration value="Prévoyance"/>
          <xsd:enumeration value="Primes et indemnités"/>
          <xsd:enumeration value="Promotion interne"/>
          <xsd:enumeration value="Psychologue"/>
          <xsd:enumeration value="Rapport d'activité"/>
          <xsd:enumeration value="Recrutement"/>
          <xsd:enumeration value="Régime indemnitaire"/>
          <xsd:enumeration value="Remplacement et renfort"/>
          <xsd:enumeration value="Rémunération"/>
          <xsd:enumeration value="Retraite"/>
          <xsd:enumeration value="RIFSEEP"/>
          <xsd:enumeration value="Risques profesionnels"/>
          <xsd:enumeration value="Santé"/>
          <xsd:enumeration value="Secrétaire de mairie"/>
          <xsd:enumeration value="Signalements"/>
          <xsd:enumeration value="Télétravail"/>
          <xsd:enumeration value="Temps de travail"/>
          <xsd:enumeration value="Traitement indicidiaire"/>
          <xsd:enumeration value="Santé - Prévoyance"/>
        </xsd:restriction>
      </xsd:simpleType>
    </xsd:element>
  </xsd:schema>
  <xsd:schema xmlns:xsd="http://www.w3.org/2001/XMLSchema" xmlns:xs="http://www.w3.org/2001/XMLSchema" xmlns:dms="http://schemas.microsoft.com/office/2006/documentManagement/types" xmlns:pc="http://schemas.microsoft.com/office/infopath/2007/PartnerControls" targetNamespace="1a3e77b9-11ef-49a9-894a-221c1ccf3068"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5A2C68-D0AD-43BC-8BE1-19674A79463C}">
  <ds:schemaRefs>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7e9f8f30-c86f-4d43-9357-50bbf3212c37"/>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75DD6705-466F-4CF8-90A8-37E5896FE768}">
  <ds:schemaRefs>
    <ds:schemaRef ds:uri="http://schemas.microsoft.com/sharepoint/v3/contenttype/forms"/>
  </ds:schemaRefs>
</ds:datastoreItem>
</file>

<file path=customXml/itemProps3.xml><?xml version="1.0" encoding="utf-8"?>
<ds:datastoreItem xmlns:ds="http://schemas.openxmlformats.org/officeDocument/2006/customXml" ds:itemID="{A34EEF63-F0AB-45C9-B038-99618661C4A9}"/>
</file>

<file path=docProps/app.xml><?xml version="1.0" encoding="utf-8"?>
<Properties xmlns="http://schemas.openxmlformats.org/officeDocument/2006/extended-properties" xmlns:vt="http://schemas.openxmlformats.org/officeDocument/2006/docPropsVTypes">
  <Template/>
  <TotalTime>3088</TotalTime>
  <Words>1527</Words>
  <Application>Microsoft Office PowerPoint</Application>
  <PresentationFormat>Grand écran</PresentationFormat>
  <Paragraphs>240</Paragraphs>
  <Slides>36</Slides>
  <Notes>28</Notes>
  <HiddenSlides>0</HiddenSlides>
  <MMClips>4</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36</vt:i4>
      </vt:variant>
    </vt:vector>
  </HeadingPairs>
  <TitlesOfParts>
    <vt:vector size="52" baseType="lpstr">
      <vt:lpstr>Alegreya</vt:lpstr>
      <vt:lpstr>-apple-system</vt:lpstr>
      <vt:lpstr>Arial</vt:lpstr>
      <vt:lpstr>Arial-BoldMT</vt:lpstr>
      <vt:lpstr>ArialMT</vt:lpstr>
      <vt:lpstr>Calibri</vt:lpstr>
      <vt:lpstr>Calibri Light</vt:lpstr>
      <vt:lpstr>Helvetica</vt:lpstr>
      <vt:lpstr>PeaxDrawnIcons</vt:lpstr>
      <vt:lpstr>Raleway</vt:lpstr>
      <vt:lpstr>Roboto</vt:lpstr>
      <vt:lpstr>Tahoma</vt:lpstr>
      <vt:lpstr>Verdana</vt:lpstr>
      <vt:lpstr>Wingdings</vt:lpstr>
      <vt:lpstr>Thème_CDG33_2019</vt:lpstr>
      <vt:lpstr>Thème Office</vt:lpstr>
      <vt:lpstr>Présentation PowerPoint</vt:lpstr>
      <vt:lpstr>Handicap et Travail </vt:lpstr>
      <vt:lpstr>Présentation PowerPoint</vt:lpstr>
      <vt:lpstr>Présentation PowerPoint</vt:lpstr>
      <vt:lpstr>Présentation PowerPoint</vt:lpstr>
      <vt:lpstr>Présentation PowerPoint</vt:lpstr>
      <vt:lpstr>Présentation PowerPoint</vt:lpstr>
      <vt:lpstr>Convention internationale des  droits des personnes handicapées,  ONU mai 2008) </vt:lpstr>
      <vt:lpstr>Loi du 11 février 2005 sur l’égalité des droits et des chances,  la participation et la citoyenneté des personnes handicapées</vt:lpstr>
      <vt:lpstr>Présentation PowerPoint</vt:lpstr>
      <vt:lpstr>Les différents types de handicap</vt:lpstr>
      <vt:lpstr> </vt:lpstr>
      <vt:lpstr> </vt:lpstr>
      <vt:lpstr> </vt:lpstr>
      <vt:lpstr>Présentation du RUSST: fiche métiers  intégrant la SST</vt:lpstr>
      <vt:lpstr>Situation de travail: grille de lecture  Les « 5M » sont cinq composants indispensables pour réussir à faire bien son travail.  « Moyens adaptés »,  « Main-d’œuvre » (compétence et motivation personnelle),  « Milieu » (environnement de travail adapté),  « Méthodes de travail pertinentes »  « Matières premières » (les bonnes données et/ou les bons éléments de travail)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RUSST- situation de handicap au travail</vt:lpstr>
      <vt:lpstr>La notion de compensation d’une  situation de handicap</vt:lpstr>
      <vt:lpstr>Les 4 types de compensation </vt:lpstr>
      <vt:lpstr>Présentation PowerPoint</vt:lpstr>
      <vt:lpstr>L’attribution de la Reconnaissance de la qualité de travailleur handicapé - RQTH</vt:lpstr>
      <vt:lpstr>Pourquoi faire une demande de RqTH</vt:lpstr>
      <vt:lpstr>Les Bénéficiaires de l’Obligation d’Emploi de Travailleurs handicapes (BOETH)</vt:lpstr>
      <vt:lpstr>le fonds pour l’insertion des personnes handicapées dans la fonction publique (FIPHFP) ?</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Diaporama du webinaire du 15 novembre 2022 - Handicap et Travail</dc:title>
  <dc:creator>PELLISSIER Delphine</dc:creator>
  <cp:lastModifiedBy>CHOUILLOU Pascale</cp:lastModifiedBy>
  <cp:revision>153</cp:revision>
  <cp:lastPrinted>2020-10-28T12:52:22Z</cp:lastPrinted>
  <dcterms:created xsi:type="dcterms:W3CDTF">2019-09-13T10:15:40Z</dcterms:created>
  <dcterms:modified xsi:type="dcterms:W3CDTF">2022-11-17T13:28:55Z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0x010100DE67B4170B45E24899E1F0558CDB95BB000B4EAEBD692F944CA04D2E53ADEB728D</vt:lpwstr>
  </property>
  <property fmtid="{D5CDD505-2E9C-101B-9397-08002B2CF9AE}" pid="3" name="yes_NatureDocument">
    <vt:lpwstr>10;#Support de communication|e38feb52-64cf-28fc-f3bc-b80102a7ba3c</vt:lpwstr>
  </property>
  <property fmtid="{D5CDD505-2E9C-101B-9397-08002B2CF9AE}" pid="4" name="yes_Processus">
    <vt:lpwstr/>
  </property>
  <property fmtid="{D5CDD505-2E9C-101B-9397-08002B2CF9AE}" pid="5" name="yes_Origine">
    <vt:lpwstr>459;#Webinaire Handicap et travail|856693fd-1eb7-40a1-bf21-ec8e8367ff42</vt:lpwstr>
  </property>
  <property fmtid="{D5CDD505-2E9C-101B-9397-08002B2CF9AE}" pid="7" name="Nature">
    <vt:lpwstr/>
  </property>
</Properties>
</file>